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13004800" cy="9753600"/>
  <p:notesSz cx="6858000" cy="9144000"/>
  <p:defaultTextStyle>
    <a:lvl1pPr algn="ctr" defTabSz="584200">
      <a:defRPr cap="all" spc="600" sz="2000">
        <a:solidFill>
          <a:srgbClr val="FFFFFF"/>
        </a:solidFill>
        <a:latin typeface="+mj-lt"/>
        <a:ea typeface="+mj-ea"/>
        <a:cs typeface="+mj-cs"/>
        <a:sym typeface="Helvetica"/>
      </a:defRPr>
    </a:lvl1pPr>
    <a:lvl2pPr indent="228600" algn="ctr" defTabSz="584200">
      <a:defRPr cap="all" spc="600" sz="2000">
        <a:solidFill>
          <a:srgbClr val="FFFFFF"/>
        </a:solidFill>
        <a:latin typeface="+mj-lt"/>
        <a:ea typeface="+mj-ea"/>
        <a:cs typeface="+mj-cs"/>
        <a:sym typeface="Helvetica"/>
      </a:defRPr>
    </a:lvl2pPr>
    <a:lvl3pPr indent="457200" algn="ctr" defTabSz="584200">
      <a:defRPr cap="all" spc="600" sz="2000">
        <a:solidFill>
          <a:srgbClr val="FFFFFF"/>
        </a:solidFill>
        <a:latin typeface="+mj-lt"/>
        <a:ea typeface="+mj-ea"/>
        <a:cs typeface="+mj-cs"/>
        <a:sym typeface="Helvetica"/>
      </a:defRPr>
    </a:lvl3pPr>
    <a:lvl4pPr indent="685800" algn="ctr" defTabSz="584200">
      <a:defRPr cap="all" spc="600" sz="2000">
        <a:solidFill>
          <a:srgbClr val="FFFFFF"/>
        </a:solidFill>
        <a:latin typeface="+mj-lt"/>
        <a:ea typeface="+mj-ea"/>
        <a:cs typeface="+mj-cs"/>
        <a:sym typeface="Helvetica"/>
      </a:defRPr>
    </a:lvl4pPr>
    <a:lvl5pPr indent="914400" algn="ctr" defTabSz="584200">
      <a:defRPr cap="all" spc="600" sz="2000">
        <a:solidFill>
          <a:srgbClr val="FFFFFF"/>
        </a:solidFill>
        <a:latin typeface="+mj-lt"/>
        <a:ea typeface="+mj-ea"/>
        <a:cs typeface="+mj-cs"/>
        <a:sym typeface="Helvetica"/>
      </a:defRPr>
    </a:lvl5pPr>
    <a:lvl6pPr indent="1143000" algn="ctr" defTabSz="584200">
      <a:defRPr cap="all" spc="600" sz="2000">
        <a:solidFill>
          <a:srgbClr val="FFFFFF"/>
        </a:solidFill>
        <a:latin typeface="+mj-lt"/>
        <a:ea typeface="+mj-ea"/>
        <a:cs typeface="+mj-cs"/>
        <a:sym typeface="Helvetica"/>
      </a:defRPr>
    </a:lvl6pPr>
    <a:lvl7pPr indent="1371600" algn="ctr" defTabSz="584200">
      <a:defRPr cap="all" spc="600" sz="2000">
        <a:solidFill>
          <a:srgbClr val="FFFFFF"/>
        </a:solidFill>
        <a:latin typeface="+mj-lt"/>
        <a:ea typeface="+mj-ea"/>
        <a:cs typeface="+mj-cs"/>
        <a:sym typeface="Helvetica"/>
      </a:defRPr>
    </a:lvl7pPr>
    <a:lvl8pPr indent="1600200" algn="ctr" defTabSz="584200">
      <a:defRPr cap="all" spc="600" sz="2000">
        <a:solidFill>
          <a:srgbClr val="FFFFFF"/>
        </a:solidFill>
        <a:latin typeface="+mj-lt"/>
        <a:ea typeface="+mj-ea"/>
        <a:cs typeface="+mj-cs"/>
        <a:sym typeface="Helvetica"/>
      </a:defRPr>
    </a:lvl8pPr>
    <a:lvl9pPr indent="1828800" algn="ctr" defTabSz="584200">
      <a:defRPr cap="all" spc="600" sz="2000">
        <a:solidFill>
          <a:srgbClr val="FFFFFF"/>
        </a:solid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1497FC"/>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rgbClr val="308B16">
              <a:alpha val="35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97A7C">
              <a:alpha val="30000"/>
            </a:srgbClr>
          </a:solidFill>
        </a:fill>
      </a:tcStyle>
    </a:band2H>
    <a:firstCol>
      <a:tcTxStyle b="on" i="off">
        <a:fontRef idx="maj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Ref idx="maj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Ref idx="maj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jpeg>
</file>

<file path=ppt/media/image1.png>
</file>

<file path=ppt/media/image1.tif>
</file>

<file path=ppt/media/image2.jpeg>
</file>

<file path=ppt/media/image2.png>
</file>

<file path=ppt/media/image3.jpeg>
</file>

<file path=ppt/media/image3.png>
</file>

<file path=ppt/media/image4.jpeg>
</file>

<file path=ppt/media/image4.png>
</file>

<file path=ppt/media/image5.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41"/>
          <p:cNvSpPr/>
          <p:nvPr>
            <p:ph type="sldImg"/>
          </p:nvPr>
        </p:nvSpPr>
        <p:spPr>
          <a:xfrm>
            <a:off x="1143000" y="685800"/>
            <a:ext cx="4572000" cy="3429000"/>
          </a:xfrm>
          <a:prstGeom prst="rect">
            <a:avLst/>
          </a:prstGeom>
        </p:spPr>
        <p:txBody>
          <a:bodyPr/>
          <a:lstStyle/>
          <a:p>
            <a:pPr lvl="0"/>
          </a:p>
        </p:txBody>
      </p:sp>
      <p:sp>
        <p:nvSpPr>
          <p:cNvPr id="42" name="Shape 42"/>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Helvetica Neue"/>
        <a:ea typeface="Helvetica Neue"/>
        <a:cs typeface="Helvetica Neue"/>
        <a:sym typeface="Helvetica Neue"/>
      </a:defRPr>
    </a:lvl1pPr>
    <a:lvl2pPr indent="228600" defTabSz="457200">
      <a:lnSpc>
        <a:spcPct val="117999"/>
      </a:lnSpc>
      <a:defRPr sz="2200">
        <a:latin typeface="Helvetica Neue"/>
        <a:ea typeface="Helvetica Neue"/>
        <a:cs typeface="Helvetica Neue"/>
        <a:sym typeface="Helvetica Neue"/>
      </a:defRPr>
    </a:lvl2pPr>
    <a:lvl3pPr indent="457200" defTabSz="457200">
      <a:lnSpc>
        <a:spcPct val="117999"/>
      </a:lnSpc>
      <a:defRPr sz="2200">
        <a:latin typeface="Helvetica Neue"/>
        <a:ea typeface="Helvetica Neue"/>
        <a:cs typeface="Helvetica Neue"/>
        <a:sym typeface="Helvetica Neue"/>
      </a:defRPr>
    </a:lvl3pPr>
    <a:lvl4pPr indent="685800" defTabSz="457200">
      <a:lnSpc>
        <a:spcPct val="117999"/>
      </a:lnSpc>
      <a:defRPr sz="2200">
        <a:latin typeface="Helvetica Neue"/>
        <a:ea typeface="Helvetica Neue"/>
        <a:cs typeface="Helvetica Neue"/>
        <a:sym typeface="Helvetica Neue"/>
      </a:defRPr>
    </a:lvl4pPr>
    <a:lvl5pPr indent="914400" defTabSz="457200">
      <a:lnSpc>
        <a:spcPct val="117999"/>
      </a:lnSpc>
      <a:defRPr sz="2200">
        <a:latin typeface="Helvetica Neue"/>
        <a:ea typeface="Helvetica Neue"/>
        <a:cs typeface="Helvetica Neue"/>
        <a:sym typeface="Helvetica Neue"/>
      </a:defRPr>
    </a:lvl5pPr>
    <a:lvl6pPr indent="1143000" defTabSz="457200">
      <a:lnSpc>
        <a:spcPct val="117999"/>
      </a:lnSpc>
      <a:defRPr sz="2200">
        <a:latin typeface="Helvetica Neue"/>
        <a:ea typeface="Helvetica Neue"/>
        <a:cs typeface="Helvetica Neue"/>
        <a:sym typeface="Helvetica Neue"/>
      </a:defRPr>
    </a:lvl6pPr>
    <a:lvl7pPr indent="1371600" defTabSz="457200">
      <a:lnSpc>
        <a:spcPct val="117999"/>
      </a:lnSpc>
      <a:defRPr sz="2200">
        <a:latin typeface="Helvetica Neue"/>
        <a:ea typeface="Helvetica Neue"/>
        <a:cs typeface="Helvetica Neue"/>
        <a:sym typeface="Helvetica Neue"/>
      </a:defRPr>
    </a:lvl7pPr>
    <a:lvl8pPr indent="1600200" defTabSz="457200">
      <a:lnSpc>
        <a:spcPct val="117999"/>
      </a:lnSpc>
      <a:defRPr sz="2200">
        <a:latin typeface="Helvetica Neue"/>
        <a:ea typeface="Helvetica Neue"/>
        <a:cs typeface="Helvetica Neue"/>
        <a:sym typeface="Helvetica Neue"/>
      </a:defRPr>
    </a:lvl8pPr>
    <a:lvl9pPr indent="1828800" defTabSz="45720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 Id="rId3" Type="http://schemas.openxmlformats.org/officeDocument/2006/relationships/hyperlink" Target="http://pro-football-reference.com" TargetMode="External"/><Relationship Id="rId4" Type="http://schemas.openxmlformats.org/officeDocument/2006/relationships/hyperlink" Target="http://nfl.com" TargetMode="Externa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 name="Shape 71"/>
          <p:cNvSpPr/>
          <p:nvPr>
            <p:ph type="sldImg"/>
          </p:nvPr>
        </p:nvSpPr>
        <p:spPr>
          <a:prstGeom prst="rect">
            <a:avLst/>
          </a:prstGeom>
        </p:spPr>
        <p:txBody>
          <a:bodyPr/>
          <a:lstStyle/>
          <a:p>
            <a:pPr lvl="0"/>
          </a:p>
        </p:txBody>
      </p:sp>
      <p:sp>
        <p:nvSpPr>
          <p:cNvPr id="72" name="Shape 72"/>
          <p:cNvSpPr/>
          <p:nvPr>
            <p:ph type="body" sz="quarter" idx="1"/>
          </p:nvPr>
        </p:nvSpPr>
        <p:spPr>
          <a:prstGeom prst="rect">
            <a:avLst/>
          </a:prstGeom>
        </p:spPr>
        <p:txBody>
          <a:bodyPr/>
          <a:lstStyle/>
          <a:p>
            <a:pPr lvl="0">
              <a:defRPr sz="1800"/>
            </a:pPr>
            <a:r>
              <a:rPr sz="2200"/>
              <a:t>So this is where we got our data. Here we have a screengrab from </a:t>
            </a:r>
            <a:r>
              <a:rPr sz="2200" u="sng">
                <a:hlinkClick r:id="rId3" invalidUrl="" action="" tgtFrame="" tooltip="" history="1" highlightClick="0" endSnd="0"/>
              </a:rPr>
              <a:t>pro-football-reference.com</a:t>
            </a:r>
            <a:r>
              <a:rPr sz="2200"/>
              <a:t>, this is a website which gives information on all plays on a match by match basis in this format. As each page showed a maximum of 500 rows, we used python to generate nearly 4000 URL’s containing different queries, which we then wrote to a text file and used WGET to download the data ready for parsing into a CSV. Using regular expressions on the detail field allowed us to split it up into separate useful columns for analysis.</a:t>
            </a:r>
            <a:endParaRPr sz="2200"/>
          </a:p>
          <a:p>
            <a:pPr lvl="0">
              <a:defRPr sz="1800"/>
            </a:pPr>
            <a:endParaRPr sz="2200"/>
          </a:p>
          <a:p>
            <a:pPr lvl="0">
              <a:defRPr sz="1800"/>
            </a:pPr>
            <a:r>
              <a:rPr sz="2200"/>
              <a:t>The schedule came from </a:t>
            </a:r>
            <a:r>
              <a:rPr sz="2200" u="sng">
                <a:hlinkClick r:id="rId4" invalidUrl="" action="" tgtFrame="" tooltip="" history="1" highlightClick="0" endSnd="0"/>
              </a:rPr>
              <a:t>NFL.com</a:t>
            </a:r>
            <a:r>
              <a:rPr sz="2200"/>
              <a:t>, the structure here was challenging as it wasn’t already in table form, although the underlying HTML contained some potentially valuable information such as venue, and unique game ID’s which come in handy later. The end result after parsing was 4 csv files containing all our data which needed to be imported into postgres.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8" name="Shape 88"/>
          <p:cNvSpPr/>
          <p:nvPr>
            <p:ph type="sldImg"/>
          </p:nvPr>
        </p:nvSpPr>
        <p:spPr>
          <a:prstGeom prst="rect">
            <a:avLst/>
          </a:prstGeom>
        </p:spPr>
        <p:txBody>
          <a:bodyPr/>
          <a:lstStyle/>
          <a:p>
            <a:pPr lvl="0"/>
          </a:p>
        </p:txBody>
      </p:sp>
      <p:sp>
        <p:nvSpPr>
          <p:cNvPr id="89" name="Shape 89"/>
          <p:cNvSpPr/>
          <p:nvPr>
            <p:ph type="body" sz="quarter" idx="1"/>
          </p:nvPr>
        </p:nvSpPr>
        <p:spPr>
          <a:prstGeom prst="rect">
            <a:avLst/>
          </a:prstGeom>
        </p:spPr>
        <p:txBody>
          <a:bodyPr/>
          <a:lstStyle/>
          <a:p>
            <a:pPr lvl="0">
              <a:defRPr sz="1800"/>
            </a:pPr>
            <a:r>
              <a:rPr sz="2200"/>
              <a:t>This is a quick overview of our postgres database structure. So first of all we have our schedule table, which as we mentioned previously has a already has a unique ID. We added this unique ID to our 3 play tables by doing a join based on the date, and matching up the offending team with one of the home or away teams. </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0" showMasterPhAnim="1">
  <p:cSld name="Title &amp; Subtitle">
    <p:spTree>
      <p:nvGrpSpPr>
        <p:cNvPr id="1" name=""/>
        <p:cNvGrpSpPr/>
        <p:nvPr/>
      </p:nvGrpSpPr>
      <p:grpSpPr>
        <a:xfrm>
          <a:off x="0" y="0"/>
          <a:ext cx="0" cy="0"/>
          <a:chOff x="0" y="0"/>
          <a:chExt cx="0" cy="0"/>
        </a:xfrm>
      </p:grpSpPr>
      <p:sp>
        <p:nvSpPr>
          <p:cNvPr id="7" name="Shape 7"/>
          <p:cNvSpPr/>
          <p:nvPr>
            <p:ph type="title"/>
          </p:nvPr>
        </p:nvSpPr>
        <p:spPr>
          <a:xfrm>
            <a:off x="1270000" y="1638300"/>
            <a:ext cx="10464800" cy="3302000"/>
          </a:xfrm>
          <a:prstGeom prst="rect">
            <a:avLst/>
          </a:prstGeom>
        </p:spPr>
        <p:txBody>
          <a:bodyPr anchor="b"/>
          <a:lstStyle/>
          <a:p>
            <a:pPr lvl="0">
              <a:defRPr cap="none" spc="0" sz="1800">
                <a:solidFill>
                  <a:srgbClr val="000000"/>
                </a:solidFill>
              </a:defRPr>
            </a:pPr>
            <a:r>
              <a:rPr cap="all" spc="1200" sz="6000">
                <a:solidFill>
                  <a:srgbClr val="FFFFFF"/>
                </a:solidFill>
              </a:rPr>
              <a:t>Title Text</a:t>
            </a:r>
          </a:p>
        </p:txBody>
      </p:sp>
      <p:sp>
        <p:nvSpPr>
          <p:cNvPr id="8" name="Shape 8"/>
          <p:cNvSpPr/>
          <p:nvPr>
            <p:ph type="body"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Quote">
    <p:spTree>
      <p:nvGrpSpPr>
        <p:cNvPr id="1" name=""/>
        <p:cNvGrpSpPr/>
        <p:nvPr/>
      </p:nvGrpSpPr>
      <p:grpSpPr>
        <a:xfrm>
          <a:off x="0" y="0"/>
          <a:ext cx="0" cy="0"/>
          <a:chOff x="0" y="0"/>
          <a:chExt cx="0" cy="0"/>
        </a:xfrm>
      </p:grpSpPr>
      <p:pic>
        <p:nvPicPr>
          <p:cNvPr id="36" name="pasted-image.png"/>
          <p:cNvPicPr/>
          <p:nvPr/>
        </p:nvPicPr>
        <p:blipFill>
          <a:blip r:embed="rId2">
            <a:extLst/>
          </a:blip>
          <a:stretch>
            <a:fillRect/>
          </a:stretch>
        </p:blipFill>
        <p:spPr>
          <a:xfrm>
            <a:off x="11549691" y="8569525"/>
            <a:ext cx="1222861" cy="917146"/>
          </a:xfrm>
          <a:prstGeom prst="rect">
            <a:avLst/>
          </a:prstGeom>
          <a:ln w="12700">
            <a:miter lim="400000"/>
          </a:ln>
        </p:spPr>
      </p:pic>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Photo">
    <p:spTree>
      <p:nvGrpSpPr>
        <p:cNvPr id="1" name=""/>
        <p:cNvGrpSpPr/>
        <p:nvPr/>
      </p:nvGrpSpPr>
      <p:grpSpPr>
        <a:xfrm>
          <a:off x="0" y="0"/>
          <a:ext cx="0" cy="0"/>
          <a:chOff x="0" y="0"/>
          <a:chExt cx="0" cy="0"/>
        </a:xfrm>
      </p:grpSpPr>
      <p:pic>
        <p:nvPicPr>
          <p:cNvPr id="38" name="pasted-image.png"/>
          <p:cNvPicPr/>
          <p:nvPr/>
        </p:nvPicPr>
        <p:blipFill>
          <a:blip r:embed="rId2">
            <a:extLst/>
          </a:blip>
          <a:stretch>
            <a:fillRect/>
          </a:stretch>
        </p:blipFill>
        <p:spPr>
          <a:xfrm>
            <a:off x="11549691" y="8569525"/>
            <a:ext cx="1222861" cy="917146"/>
          </a:xfrm>
          <a:prstGeom prst="rect">
            <a:avLst/>
          </a:prstGeom>
          <a:ln w="12700">
            <a:miter lim="400000"/>
          </a:ln>
        </p:spPr>
      </p:pic>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pic>
        <p:nvPicPr>
          <p:cNvPr id="40" name="pasted-image.png"/>
          <p:cNvPicPr/>
          <p:nvPr/>
        </p:nvPicPr>
        <p:blipFill>
          <a:blip r:embed="rId2">
            <a:extLst/>
          </a:blip>
          <a:stretch>
            <a:fillRect/>
          </a:stretch>
        </p:blipFill>
        <p:spPr>
          <a:xfrm>
            <a:off x="11549691" y="8569525"/>
            <a:ext cx="1222861" cy="917146"/>
          </a:xfrm>
          <a:prstGeom prst="rect">
            <a:avLst/>
          </a:prstGeom>
          <a:ln w="12700">
            <a:miter lim="400000"/>
          </a:ln>
        </p:spPr>
      </p:pic>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spTree>
      <p:nvGrpSpPr>
        <p:cNvPr id="1" name=""/>
        <p:cNvGrpSpPr/>
        <p:nvPr/>
      </p:nvGrpSpPr>
      <p:grpSpPr>
        <a:xfrm>
          <a:off x="0" y="0"/>
          <a:ext cx="0" cy="0"/>
          <a:chOff x="0" y="0"/>
          <a:chExt cx="0" cy="0"/>
        </a:xfrm>
      </p:grpSpPr>
      <p:sp>
        <p:nvSpPr>
          <p:cNvPr id="10" name="Shape 10"/>
          <p:cNvSpPr/>
          <p:nvPr>
            <p:ph type="title"/>
          </p:nvPr>
        </p:nvSpPr>
        <p:spPr>
          <a:xfrm>
            <a:off x="1270000" y="6718300"/>
            <a:ext cx="10464800" cy="1422400"/>
          </a:xfrm>
          <a:prstGeom prst="rect">
            <a:avLst/>
          </a:prstGeom>
        </p:spPr>
        <p:txBody>
          <a:bodyPr/>
          <a:lstStyle/>
          <a:p>
            <a:pPr lvl="0">
              <a:defRPr cap="none" spc="0" sz="1800">
                <a:solidFill>
                  <a:srgbClr val="000000"/>
                </a:solidFill>
              </a:defRPr>
            </a:pPr>
            <a:r>
              <a:rPr cap="all" spc="1200" sz="6000">
                <a:solidFill>
                  <a:srgbClr val="FFFFFF"/>
                </a:solidFill>
              </a:rPr>
              <a:t>Title Text</a:t>
            </a:r>
          </a:p>
        </p:txBody>
      </p:sp>
      <p:sp>
        <p:nvSpPr>
          <p:cNvPr id="11" name="Shape 11"/>
          <p:cNvSpPr/>
          <p:nvPr>
            <p:ph type="body"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pic>
        <p:nvPicPr>
          <p:cNvPr id="12" name="pasted-image.tif"/>
          <p:cNvPicPr/>
          <p:nvPr/>
        </p:nvPicPr>
        <p:blipFill>
          <a:blip r:embed="rId2">
            <a:extLst/>
          </a:blip>
          <a:stretch>
            <a:fillRect/>
          </a:stretch>
        </p:blipFill>
        <p:spPr>
          <a:xfrm>
            <a:off x="11389033" y="8672438"/>
            <a:ext cx="1428134" cy="803325"/>
          </a:xfrm>
          <a:prstGeom prst="rect">
            <a:avLst/>
          </a:prstGeom>
          <a:ln w="12700">
            <a:miter lim="400000"/>
          </a:ln>
        </p:spPr>
      </p:pic>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 Center">
    <p:spTree>
      <p:nvGrpSpPr>
        <p:cNvPr id="1" name=""/>
        <p:cNvGrpSpPr/>
        <p:nvPr/>
      </p:nvGrpSpPr>
      <p:grpSpPr>
        <a:xfrm>
          <a:off x="0" y="0"/>
          <a:ext cx="0" cy="0"/>
          <a:chOff x="0" y="0"/>
          <a:chExt cx="0" cy="0"/>
        </a:xfrm>
      </p:grpSpPr>
      <p:sp>
        <p:nvSpPr>
          <p:cNvPr id="14" name="Shape 14"/>
          <p:cNvSpPr/>
          <p:nvPr>
            <p:ph type="title"/>
          </p:nvPr>
        </p:nvSpPr>
        <p:spPr>
          <a:xfrm>
            <a:off x="1270000" y="3225800"/>
            <a:ext cx="10464800" cy="3302000"/>
          </a:xfrm>
          <a:prstGeom prst="rect">
            <a:avLst/>
          </a:prstGeom>
        </p:spPr>
        <p:txBody>
          <a:bodyPr/>
          <a:lstStyle/>
          <a:p>
            <a:pPr lvl="0">
              <a:defRPr cap="none" spc="0" sz="1800">
                <a:solidFill>
                  <a:srgbClr val="000000"/>
                </a:solidFill>
              </a:defRPr>
            </a:pPr>
            <a:r>
              <a:rPr cap="all" spc="1200" sz="6000">
                <a:solidFill>
                  <a:srgbClr val="FFFFFF"/>
                </a:solidFill>
              </a:rPr>
              <a:t>Title Text</a:t>
            </a:r>
          </a:p>
        </p:txBody>
      </p:sp>
      <p:pic>
        <p:nvPicPr>
          <p:cNvPr id="15" name="pasted-image.tif"/>
          <p:cNvPicPr/>
          <p:nvPr/>
        </p:nvPicPr>
        <p:blipFill>
          <a:blip r:embed="rId2">
            <a:extLst/>
          </a:blip>
          <a:stretch>
            <a:fillRect/>
          </a:stretch>
        </p:blipFill>
        <p:spPr>
          <a:xfrm>
            <a:off x="11389033" y="8672438"/>
            <a:ext cx="1428134" cy="803325"/>
          </a:xfrm>
          <a:prstGeom prst="rect">
            <a:avLst/>
          </a:prstGeom>
          <a:ln w="12700">
            <a:miter lim="400000"/>
          </a:ln>
        </p:spPr>
      </p:pic>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Photo - Vertical">
    <p:spTree>
      <p:nvGrpSpPr>
        <p:cNvPr id="1" name=""/>
        <p:cNvGrpSpPr/>
        <p:nvPr/>
      </p:nvGrpSpPr>
      <p:grpSpPr>
        <a:xfrm>
          <a:off x="0" y="0"/>
          <a:ext cx="0" cy="0"/>
          <a:chOff x="0" y="0"/>
          <a:chExt cx="0" cy="0"/>
        </a:xfrm>
      </p:grpSpPr>
      <p:sp>
        <p:nvSpPr>
          <p:cNvPr id="17" name="Shape 17"/>
          <p:cNvSpPr/>
          <p:nvPr>
            <p:ph type="title"/>
          </p:nvPr>
        </p:nvSpPr>
        <p:spPr>
          <a:xfrm>
            <a:off x="952500" y="635000"/>
            <a:ext cx="5334000" cy="3987800"/>
          </a:xfrm>
          <a:prstGeom prst="rect">
            <a:avLst/>
          </a:prstGeom>
        </p:spPr>
        <p:txBody>
          <a:bodyPr anchor="b"/>
          <a:lstStyle>
            <a:lvl1pPr>
              <a:defRPr cap="none" spc="0">
                <a:latin typeface="+mn-lt"/>
                <a:ea typeface="+mn-ea"/>
                <a:cs typeface="+mn-cs"/>
                <a:sym typeface="Helvetica Light"/>
              </a:defRPr>
            </a:lvl1pPr>
          </a:lstStyle>
          <a:p>
            <a:pPr lvl="0">
              <a:defRPr sz="1800">
                <a:solidFill>
                  <a:srgbClr val="000000"/>
                </a:solidFill>
              </a:defRPr>
            </a:pPr>
            <a:r>
              <a:rPr sz="6000">
                <a:solidFill>
                  <a:srgbClr val="FFFFFF"/>
                </a:solidFill>
              </a:rPr>
              <a:t>Title Text</a:t>
            </a:r>
          </a:p>
        </p:txBody>
      </p:sp>
      <p:sp>
        <p:nvSpPr>
          <p:cNvPr id="18" name="Shape 18"/>
          <p:cNvSpPr/>
          <p:nvPr>
            <p:ph type="body"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pic>
        <p:nvPicPr>
          <p:cNvPr id="19" name="pasted-image.tif"/>
          <p:cNvPicPr/>
          <p:nvPr/>
        </p:nvPicPr>
        <p:blipFill>
          <a:blip r:embed="rId2">
            <a:extLst/>
          </a:blip>
          <a:stretch>
            <a:fillRect/>
          </a:stretch>
        </p:blipFill>
        <p:spPr>
          <a:xfrm>
            <a:off x="11389033" y="8672438"/>
            <a:ext cx="1428134" cy="803325"/>
          </a:xfrm>
          <a:prstGeom prst="rect">
            <a:avLst/>
          </a:prstGeom>
          <a:ln w="12700">
            <a:miter lim="400000"/>
          </a:ln>
        </p:spPr>
      </p:pic>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Title - Top">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cap="none" spc="0" sz="1800">
                <a:solidFill>
                  <a:srgbClr val="000000"/>
                </a:solidFill>
              </a:defRPr>
            </a:pPr>
            <a:r>
              <a:rPr cap="all" spc="1200" sz="6000">
                <a:solidFill>
                  <a:srgbClr val="FFFFFF"/>
                </a:solidFill>
              </a:rPr>
              <a:t>Title Text</a:t>
            </a:r>
          </a:p>
        </p:txBody>
      </p:sp>
      <p:pic>
        <p:nvPicPr>
          <p:cNvPr id="22" name="pasted-image.tif"/>
          <p:cNvPicPr/>
          <p:nvPr/>
        </p:nvPicPr>
        <p:blipFill>
          <a:blip r:embed="rId2">
            <a:extLst/>
          </a:blip>
          <a:stretch>
            <a:fillRect/>
          </a:stretch>
        </p:blipFill>
        <p:spPr>
          <a:xfrm>
            <a:off x="11389033" y="8672438"/>
            <a:ext cx="1428134" cy="803325"/>
          </a:xfrm>
          <a:prstGeom prst="rect">
            <a:avLst/>
          </a:prstGeom>
          <a:ln w="12700">
            <a:miter lim="400000"/>
          </a:ln>
        </p:spPr>
      </p:pic>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24" name="Shape 24"/>
          <p:cNvSpPr/>
          <p:nvPr>
            <p:ph type="title"/>
          </p:nvPr>
        </p:nvSpPr>
        <p:spPr>
          <a:prstGeom prst="rect">
            <a:avLst/>
          </a:prstGeom>
        </p:spPr>
        <p:txBody>
          <a:bodyPr/>
          <a:lstStyle/>
          <a:p>
            <a:pPr lvl="0">
              <a:defRPr cap="none" spc="0" sz="1800">
                <a:solidFill>
                  <a:srgbClr val="000000"/>
                </a:solidFill>
              </a:defRPr>
            </a:pPr>
            <a:r>
              <a:rPr cap="all" spc="1200" sz="6000">
                <a:solidFill>
                  <a:srgbClr val="FFFFFF"/>
                </a:solidFill>
              </a:rPr>
              <a:t>Title Text</a:t>
            </a:r>
          </a:p>
        </p:txBody>
      </p:sp>
      <p:sp>
        <p:nvSpPr>
          <p:cNvPr id="25" name="Shape 25"/>
          <p:cNvSpPr/>
          <p:nvPr>
            <p:ph type="body" idx="1"/>
          </p:nvPr>
        </p:nvSpPr>
        <p:spPr>
          <a:prstGeom prst="rect">
            <a:avLst/>
          </a:prstGeom>
        </p:spPr>
        <p:txBody>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Title, Bullets &amp; Photo">
    <p:spTree>
      <p:nvGrpSpPr>
        <p:cNvPr id="1" name=""/>
        <p:cNvGrpSpPr/>
        <p:nvPr/>
      </p:nvGrpSpPr>
      <p:grpSpPr>
        <a:xfrm>
          <a:off x="0" y="0"/>
          <a:ext cx="0" cy="0"/>
          <a:chOff x="0" y="0"/>
          <a:chExt cx="0" cy="0"/>
        </a:xfrm>
      </p:grpSpPr>
      <p:sp>
        <p:nvSpPr>
          <p:cNvPr id="27" name="Shape 27"/>
          <p:cNvSpPr/>
          <p:nvPr>
            <p:ph type="title"/>
          </p:nvPr>
        </p:nvSpPr>
        <p:spPr>
          <a:prstGeom prst="rect">
            <a:avLst/>
          </a:prstGeom>
        </p:spPr>
        <p:txBody>
          <a:bodyPr/>
          <a:lstStyle/>
          <a:p>
            <a:pPr lvl="0">
              <a:defRPr cap="none" spc="0" sz="1800">
                <a:solidFill>
                  <a:srgbClr val="000000"/>
                </a:solidFill>
              </a:defRPr>
            </a:pPr>
            <a:r>
              <a:rPr cap="all" spc="1200" sz="6000">
                <a:solidFill>
                  <a:srgbClr val="FFFFFF"/>
                </a:solidFill>
              </a:rPr>
              <a:t>Title Text</a:t>
            </a:r>
          </a:p>
        </p:txBody>
      </p:sp>
      <p:sp>
        <p:nvSpPr>
          <p:cNvPr id="28" name="Shape 28"/>
          <p:cNvSpPr/>
          <p:nvPr>
            <p:ph type="body"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pPr lvl="0">
              <a:defRPr sz="1800">
                <a:solidFill>
                  <a:srgbClr val="000000"/>
                </a:solidFill>
              </a:defRPr>
            </a:pPr>
            <a:r>
              <a:rPr sz="2800">
                <a:solidFill>
                  <a:srgbClr val="FFFFFF"/>
                </a:solidFill>
              </a:rPr>
              <a:t>Body Level One</a:t>
            </a:r>
            <a:endParaRPr sz="2800">
              <a:solidFill>
                <a:srgbClr val="FFFFFF"/>
              </a:solidFill>
            </a:endParaRPr>
          </a:p>
          <a:p>
            <a:pPr lvl="1">
              <a:defRPr sz="1800">
                <a:solidFill>
                  <a:srgbClr val="000000"/>
                </a:solidFill>
              </a:defRPr>
            </a:pPr>
            <a:r>
              <a:rPr sz="2800">
                <a:solidFill>
                  <a:srgbClr val="FFFFFF"/>
                </a:solidFill>
              </a:rPr>
              <a:t>Body Level Two</a:t>
            </a:r>
            <a:endParaRPr sz="2800">
              <a:solidFill>
                <a:srgbClr val="FFFFFF"/>
              </a:solidFill>
            </a:endParaRPr>
          </a:p>
          <a:p>
            <a:pPr lvl="2">
              <a:defRPr sz="1800">
                <a:solidFill>
                  <a:srgbClr val="000000"/>
                </a:solidFill>
              </a:defRPr>
            </a:pPr>
            <a:r>
              <a:rPr sz="2800">
                <a:solidFill>
                  <a:srgbClr val="FFFFFF"/>
                </a:solidFill>
              </a:rPr>
              <a:t>Body Level Three</a:t>
            </a:r>
            <a:endParaRPr sz="2800">
              <a:solidFill>
                <a:srgbClr val="FFFFFF"/>
              </a:solidFill>
            </a:endParaRPr>
          </a:p>
          <a:p>
            <a:pPr lvl="3">
              <a:defRPr sz="1800">
                <a:solidFill>
                  <a:srgbClr val="000000"/>
                </a:solidFill>
              </a:defRPr>
            </a:pPr>
            <a:r>
              <a:rPr sz="2800">
                <a:solidFill>
                  <a:srgbClr val="FFFFFF"/>
                </a:solidFill>
              </a:rPr>
              <a:t>Body Level Four</a:t>
            </a:r>
            <a:endParaRPr sz="2800">
              <a:solidFill>
                <a:srgbClr val="FFFFFF"/>
              </a:solidFill>
            </a:endParaRPr>
          </a:p>
          <a:p>
            <a:pPr lvl="4">
              <a:defRPr sz="1800">
                <a:solidFill>
                  <a:srgbClr val="000000"/>
                </a:solidFill>
              </a:defRPr>
            </a:pPr>
            <a:r>
              <a:rPr sz="2800">
                <a:solidFill>
                  <a:srgbClr val="FFFFFF"/>
                </a:solidFill>
              </a:rPr>
              <a:t>Body Level Five</a:t>
            </a:r>
          </a:p>
        </p:txBody>
      </p:sp>
      <p:pic>
        <p:nvPicPr>
          <p:cNvPr id="29" name="pasted-image.png"/>
          <p:cNvPicPr/>
          <p:nvPr/>
        </p:nvPicPr>
        <p:blipFill>
          <a:blip r:embed="rId2">
            <a:extLst/>
          </a:blip>
          <a:stretch>
            <a:fillRect/>
          </a:stretch>
        </p:blipFill>
        <p:spPr>
          <a:xfrm>
            <a:off x="11549691" y="8569525"/>
            <a:ext cx="1222861" cy="917146"/>
          </a:xfrm>
          <a:prstGeom prst="rect">
            <a:avLst/>
          </a:prstGeom>
          <a:ln w="12700">
            <a:miter lim="400000"/>
          </a:ln>
        </p:spPr>
      </p:pic>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Bullets">
    <p:spTree>
      <p:nvGrpSpPr>
        <p:cNvPr id="1" name=""/>
        <p:cNvGrpSpPr/>
        <p:nvPr/>
      </p:nvGrpSpPr>
      <p:grpSpPr>
        <a:xfrm>
          <a:off x="0" y="0"/>
          <a:ext cx="0" cy="0"/>
          <a:chOff x="0" y="0"/>
          <a:chExt cx="0" cy="0"/>
        </a:xfrm>
      </p:grpSpPr>
      <p:sp>
        <p:nvSpPr>
          <p:cNvPr id="31" name="Shape 31"/>
          <p:cNvSpPr/>
          <p:nvPr>
            <p:ph type="body" idx="1"/>
          </p:nvPr>
        </p:nvSpPr>
        <p:spPr>
          <a:xfrm>
            <a:off x="952500" y="1270000"/>
            <a:ext cx="11099800" cy="7213600"/>
          </a:xfrm>
          <a:prstGeom prst="rect">
            <a:avLst/>
          </a:prstGeom>
        </p:spPr>
        <p:txBody>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pic>
        <p:nvPicPr>
          <p:cNvPr id="32" name="pasted-image.png"/>
          <p:cNvPicPr/>
          <p:nvPr/>
        </p:nvPicPr>
        <p:blipFill>
          <a:blip r:embed="rId2">
            <a:extLst/>
          </a:blip>
          <a:stretch>
            <a:fillRect/>
          </a:stretch>
        </p:blipFill>
        <p:spPr>
          <a:xfrm>
            <a:off x="11549691" y="8569525"/>
            <a:ext cx="1222861" cy="917146"/>
          </a:xfrm>
          <a:prstGeom prst="rect">
            <a:avLst/>
          </a:prstGeom>
          <a:ln w="12700">
            <a:miter lim="400000"/>
          </a:ln>
        </p:spPr>
      </p:pic>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Photo - 3 Up">
    <p:spTree>
      <p:nvGrpSpPr>
        <p:cNvPr id="1" name=""/>
        <p:cNvGrpSpPr/>
        <p:nvPr/>
      </p:nvGrpSpPr>
      <p:grpSpPr>
        <a:xfrm>
          <a:off x="0" y="0"/>
          <a:ext cx="0" cy="0"/>
          <a:chOff x="0" y="0"/>
          <a:chExt cx="0" cy="0"/>
        </a:xfrm>
      </p:grpSpPr>
      <p:pic>
        <p:nvPicPr>
          <p:cNvPr id="34" name="pasted-image.png"/>
          <p:cNvPicPr/>
          <p:nvPr/>
        </p:nvPicPr>
        <p:blipFill>
          <a:blip r:embed="rId2">
            <a:extLst/>
          </a:blip>
          <a:stretch>
            <a:fillRect/>
          </a:stretch>
        </p:blipFill>
        <p:spPr>
          <a:xfrm>
            <a:off x="11549691" y="8569525"/>
            <a:ext cx="1222861" cy="917146"/>
          </a:xfrm>
          <a:prstGeom prst="rect">
            <a:avLst/>
          </a:prstGeom>
          <a:ln w="12700">
            <a:miter lim="400000"/>
          </a:ln>
        </p:spPr>
      </p:pic>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tif"/><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2" name="Shape 2"/>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cap="none" spc="0" sz="1800">
                <a:solidFill>
                  <a:srgbClr val="000000"/>
                </a:solidFill>
              </a:defRPr>
            </a:pPr>
            <a:r>
              <a:rPr cap="all" spc="1200" sz="6000">
                <a:solidFill>
                  <a:srgbClr val="FFFFFF"/>
                </a:solidFill>
              </a:rPr>
              <a:t>Title Text</a:t>
            </a:r>
          </a:p>
        </p:txBody>
      </p:sp>
      <p:sp>
        <p:nvSpPr>
          <p:cNvPr id="3" name="Shape 3"/>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pic>
        <p:nvPicPr>
          <p:cNvPr id="4" name="pasted-image.tif"/>
          <p:cNvPicPr/>
          <p:nvPr/>
        </p:nvPicPr>
        <p:blipFill>
          <a:blip r:embed="rId2">
            <a:extLst/>
          </a:blip>
          <a:stretch>
            <a:fillRect/>
          </a:stretch>
        </p:blipFill>
        <p:spPr>
          <a:xfrm>
            <a:off x="8520562" y="10069898"/>
            <a:ext cx="1428134" cy="803326"/>
          </a:xfrm>
          <a:prstGeom prst="rect">
            <a:avLst/>
          </a:prstGeom>
          <a:ln w="12700">
            <a:miter lim="400000"/>
          </a:ln>
        </p:spPr>
      </p:pic>
      <p:pic>
        <p:nvPicPr>
          <p:cNvPr id="5" name="pasted-image.png"/>
          <p:cNvPicPr/>
          <p:nvPr/>
        </p:nvPicPr>
        <p:blipFill>
          <a:blip r:embed="rId3">
            <a:extLst/>
          </a:blip>
          <a:stretch>
            <a:fillRect/>
          </a:stretch>
        </p:blipFill>
        <p:spPr>
          <a:xfrm>
            <a:off x="11549691" y="8569525"/>
            <a:ext cx="1222861" cy="917146"/>
          </a:xfrm>
          <a:prstGeom prst="rect">
            <a:avLst/>
          </a:prstGeom>
          <a:ln w="12700">
            <a:miter lim="400000"/>
          </a:ln>
        </p:spPr>
      </p:pic>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spd="med" advClick="1"/>
  <p:txStyles>
    <p:titleStyle>
      <a:lvl1pPr algn="ctr" defTabSz="584200">
        <a:defRPr cap="all" spc="1200" sz="6000">
          <a:solidFill>
            <a:srgbClr val="FFFFFF"/>
          </a:solidFill>
          <a:latin typeface="+mj-lt"/>
          <a:ea typeface="+mj-ea"/>
          <a:cs typeface="+mj-cs"/>
          <a:sym typeface="Helvetica"/>
        </a:defRPr>
      </a:lvl1pPr>
      <a:lvl2pPr indent="228600" algn="ctr" defTabSz="584200">
        <a:defRPr cap="all" spc="1200" sz="6000">
          <a:solidFill>
            <a:srgbClr val="FFFFFF"/>
          </a:solidFill>
          <a:latin typeface="+mj-lt"/>
          <a:ea typeface="+mj-ea"/>
          <a:cs typeface="+mj-cs"/>
          <a:sym typeface="Helvetica"/>
        </a:defRPr>
      </a:lvl2pPr>
      <a:lvl3pPr indent="457200" algn="ctr" defTabSz="584200">
        <a:defRPr cap="all" spc="1200" sz="6000">
          <a:solidFill>
            <a:srgbClr val="FFFFFF"/>
          </a:solidFill>
          <a:latin typeface="+mj-lt"/>
          <a:ea typeface="+mj-ea"/>
          <a:cs typeface="+mj-cs"/>
          <a:sym typeface="Helvetica"/>
        </a:defRPr>
      </a:lvl3pPr>
      <a:lvl4pPr indent="685800" algn="ctr" defTabSz="584200">
        <a:defRPr cap="all" spc="1200" sz="6000">
          <a:solidFill>
            <a:srgbClr val="FFFFFF"/>
          </a:solidFill>
          <a:latin typeface="+mj-lt"/>
          <a:ea typeface="+mj-ea"/>
          <a:cs typeface="+mj-cs"/>
          <a:sym typeface="Helvetica"/>
        </a:defRPr>
      </a:lvl4pPr>
      <a:lvl5pPr indent="914400" algn="ctr" defTabSz="584200">
        <a:defRPr cap="all" spc="1200" sz="6000">
          <a:solidFill>
            <a:srgbClr val="FFFFFF"/>
          </a:solidFill>
          <a:latin typeface="+mj-lt"/>
          <a:ea typeface="+mj-ea"/>
          <a:cs typeface="+mj-cs"/>
          <a:sym typeface="Helvetica"/>
        </a:defRPr>
      </a:lvl5pPr>
      <a:lvl6pPr indent="1143000" algn="ctr" defTabSz="584200">
        <a:defRPr cap="all" spc="1200" sz="6000">
          <a:solidFill>
            <a:srgbClr val="FFFFFF"/>
          </a:solidFill>
          <a:latin typeface="+mj-lt"/>
          <a:ea typeface="+mj-ea"/>
          <a:cs typeface="+mj-cs"/>
          <a:sym typeface="Helvetica"/>
        </a:defRPr>
      </a:lvl6pPr>
      <a:lvl7pPr indent="1371600" algn="ctr" defTabSz="584200">
        <a:defRPr cap="all" spc="1200" sz="6000">
          <a:solidFill>
            <a:srgbClr val="FFFFFF"/>
          </a:solidFill>
          <a:latin typeface="+mj-lt"/>
          <a:ea typeface="+mj-ea"/>
          <a:cs typeface="+mj-cs"/>
          <a:sym typeface="Helvetica"/>
        </a:defRPr>
      </a:lvl7pPr>
      <a:lvl8pPr indent="1600200" algn="ctr" defTabSz="584200">
        <a:defRPr cap="all" spc="1200" sz="6000">
          <a:solidFill>
            <a:srgbClr val="FFFFFF"/>
          </a:solidFill>
          <a:latin typeface="+mj-lt"/>
          <a:ea typeface="+mj-ea"/>
          <a:cs typeface="+mj-cs"/>
          <a:sym typeface="Helvetica"/>
        </a:defRPr>
      </a:lvl8pPr>
      <a:lvl9pPr indent="1828800" algn="ctr" defTabSz="584200">
        <a:defRPr cap="all" spc="1200" sz="6000">
          <a:solidFill>
            <a:srgbClr val="FFFFFF"/>
          </a:solidFill>
          <a:latin typeface="+mj-lt"/>
          <a:ea typeface="+mj-ea"/>
          <a:cs typeface="+mj-cs"/>
          <a:sym typeface="Helvetica"/>
        </a:defRPr>
      </a:lvl9pPr>
    </p:titleStyle>
    <p:bodyStyle>
      <a:lvl1pPr marL="444500" indent="-444500" defTabSz="584200">
        <a:spcBef>
          <a:spcPts val="4200"/>
        </a:spcBef>
        <a:buSzPct val="75000"/>
        <a:buChar char="•"/>
        <a:defRPr sz="3800">
          <a:solidFill>
            <a:srgbClr val="FFFFFF"/>
          </a:solidFill>
          <a:latin typeface="+mn-lt"/>
          <a:ea typeface="+mn-ea"/>
          <a:cs typeface="+mn-cs"/>
          <a:sym typeface="Helvetica Light"/>
        </a:defRPr>
      </a:lvl1pPr>
      <a:lvl2pPr marL="889000" indent="-444500" defTabSz="584200">
        <a:spcBef>
          <a:spcPts val="4200"/>
        </a:spcBef>
        <a:buSzPct val="75000"/>
        <a:buChar char="•"/>
        <a:defRPr sz="3800">
          <a:solidFill>
            <a:srgbClr val="FFFFFF"/>
          </a:solidFill>
          <a:latin typeface="+mn-lt"/>
          <a:ea typeface="+mn-ea"/>
          <a:cs typeface="+mn-cs"/>
          <a:sym typeface="Helvetica Light"/>
        </a:defRPr>
      </a:lvl2pPr>
      <a:lvl3pPr marL="1333500" indent="-444500" defTabSz="584200">
        <a:spcBef>
          <a:spcPts val="4200"/>
        </a:spcBef>
        <a:buSzPct val="75000"/>
        <a:buChar char="•"/>
        <a:defRPr sz="3800">
          <a:solidFill>
            <a:srgbClr val="FFFFFF"/>
          </a:solidFill>
          <a:latin typeface="+mn-lt"/>
          <a:ea typeface="+mn-ea"/>
          <a:cs typeface="+mn-cs"/>
          <a:sym typeface="Helvetica Light"/>
        </a:defRPr>
      </a:lvl3pPr>
      <a:lvl4pPr marL="1778000" indent="-444500" defTabSz="584200">
        <a:spcBef>
          <a:spcPts val="4200"/>
        </a:spcBef>
        <a:buSzPct val="75000"/>
        <a:buChar char="•"/>
        <a:defRPr sz="3800">
          <a:solidFill>
            <a:srgbClr val="FFFFFF"/>
          </a:solidFill>
          <a:latin typeface="+mn-lt"/>
          <a:ea typeface="+mn-ea"/>
          <a:cs typeface="+mn-cs"/>
          <a:sym typeface="Helvetica Light"/>
        </a:defRPr>
      </a:lvl4pPr>
      <a:lvl5pPr marL="2222500" indent="-444500" defTabSz="584200">
        <a:spcBef>
          <a:spcPts val="4200"/>
        </a:spcBef>
        <a:buSzPct val="75000"/>
        <a:buChar char="•"/>
        <a:defRPr sz="3800">
          <a:solidFill>
            <a:srgbClr val="FFFFFF"/>
          </a:solidFill>
          <a:latin typeface="+mn-lt"/>
          <a:ea typeface="+mn-ea"/>
          <a:cs typeface="+mn-cs"/>
          <a:sym typeface="Helvetica Light"/>
        </a:defRPr>
      </a:lvl5pPr>
      <a:lvl6pPr marL="2667000" indent="-444500" defTabSz="584200">
        <a:spcBef>
          <a:spcPts val="4200"/>
        </a:spcBef>
        <a:buSzPct val="75000"/>
        <a:buChar char="•"/>
        <a:defRPr sz="3800">
          <a:solidFill>
            <a:srgbClr val="FFFFFF"/>
          </a:solidFill>
          <a:latin typeface="+mn-lt"/>
          <a:ea typeface="+mn-ea"/>
          <a:cs typeface="+mn-cs"/>
          <a:sym typeface="Helvetica Light"/>
        </a:defRPr>
      </a:lvl6pPr>
      <a:lvl7pPr marL="3111500" indent="-444500" defTabSz="584200">
        <a:spcBef>
          <a:spcPts val="4200"/>
        </a:spcBef>
        <a:buSzPct val="75000"/>
        <a:buChar char="•"/>
        <a:defRPr sz="3800">
          <a:solidFill>
            <a:srgbClr val="FFFFFF"/>
          </a:solidFill>
          <a:latin typeface="+mn-lt"/>
          <a:ea typeface="+mn-ea"/>
          <a:cs typeface="+mn-cs"/>
          <a:sym typeface="Helvetica Light"/>
        </a:defRPr>
      </a:lvl7pPr>
      <a:lvl8pPr marL="3556000" indent="-444500" defTabSz="584200">
        <a:spcBef>
          <a:spcPts val="4200"/>
        </a:spcBef>
        <a:buSzPct val="75000"/>
        <a:buChar char="•"/>
        <a:defRPr sz="3800">
          <a:solidFill>
            <a:srgbClr val="FFFFFF"/>
          </a:solidFill>
          <a:latin typeface="+mn-lt"/>
          <a:ea typeface="+mn-ea"/>
          <a:cs typeface="+mn-cs"/>
          <a:sym typeface="Helvetica Light"/>
        </a:defRPr>
      </a:lvl8pPr>
      <a:lvl9pPr marL="4000500" indent="-444500" defTabSz="584200">
        <a:spcBef>
          <a:spcPts val="4200"/>
        </a:spcBef>
        <a:buSzPct val="75000"/>
        <a:buChar char="•"/>
        <a:defRPr sz="3800">
          <a:solidFill>
            <a:srgbClr val="FFFFFF"/>
          </a:solidFill>
          <a:latin typeface="+mn-lt"/>
          <a:ea typeface="+mn-ea"/>
          <a:cs typeface="+mn-cs"/>
          <a:sym typeface="Helvetica Light"/>
        </a:defRPr>
      </a:lvl9pPr>
    </p:bodyStyle>
    <p:otherStyle>
      <a:lvl1pPr algn="ctr" defTabSz="584200">
        <a:defRPr>
          <a:solidFill>
            <a:schemeClr val="tx1"/>
          </a:solidFill>
          <a:latin typeface="+mn-lt"/>
          <a:ea typeface="+mn-ea"/>
          <a:cs typeface="+mn-cs"/>
          <a:sym typeface="Helvetica Light"/>
        </a:defRPr>
      </a:lvl1pPr>
      <a:lvl2pPr indent="228600" algn="ctr" defTabSz="584200">
        <a:defRPr>
          <a:solidFill>
            <a:schemeClr val="tx1"/>
          </a:solidFill>
          <a:latin typeface="+mn-lt"/>
          <a:ea typeface="+mn-ea"/>
          <a:cs typeface="+mn-cs"/>
          <a:sym typeface="Helvetica Light"/>
        </a:defRPr>
      </a:lvl2pPr>
      <a:lvl3pPr indent="457200" algn="ctr" defTabSz="584200">
        <a:defRPr>
          <a:solidFill>
            <a:schemeClr val="tx1"/>
          </a:solidFill>
          <a:latin typeface="+mn-lt"/>
          <a:ea typeface="+mn-ea"/>
          <a:cs typeface="+mn-cs"/>
          <a:sym typeface="Helvetica Light"/>
        </a:defRPr>
      </a:lvl3pPr>
      <a:lvl4pPr indent="685800" algn="ctr" defTabSz="584200">
        <a:defRPr>
          <a:solidFill>
            <a:schemeClr val="tx1"/>
          </a:solidFill>
          <a:latin typeface="+mn-lt"/>
          <a:ea typeface="+mn-ea"/>
          <a:cs typeface="+mn-cs"/>
          <a:sym typeface="Helvetica Light"/>
        </a:defRPr>
      </a:lvl4pPr>
      <a:lvl5pPr indent="914400" algn="ctr" defTabSz="584200">
        <a:defRPr>
          <a:solidFill>
            <a:schemeClr val="tx1"/>
          </a:solidFill>
          <a:latin typeface="+mn-lt"/>
          <a:ea typeface="+mn-ea"/>
          <a:cs typeface="+mn-cs"/>
          <a:sym typeface="Helvetica Light"/>
        </a:defRPr>
      </a:lvl5pPr>
      <a:lvl6pPr indent="1143000" algn="ctr" defTabSz="584200">
        <a:defRPr>
          <a:solidFill>
            <a:schemeClr val="tx1"/>
          </a:solidFill>
          <a:latin typeface="+mn-lt"/>
          <a:ea typeface="+mn-ea"/>
          <a:cs typeface="+mn-cs"/>
          <a:sym typeface="Helvetica Light"/>
        </a:defRPr>
      </a:lvl6pPr>
      <a:lvl7pPr indent="1371600" algn="ctr" defTabSz="584200">
        <a:defRPr>
          <a:solidFill>
            <a:schemeClr val="tx1"/>
          </a:solidFill>
          <a:latin typeface="+mn-lt"/>
          <a:ea typeface="+mn-ea"/>
          <a:cs typeface="+mn-cs"/>
          <a:sym typeface="Helvetica Light"/>
        </a:defRPr>
      </a:lvl7pPr>
      <a:lvl8pPr indent="1600200" algn="ctr" defTabSz="584200">
        <a:defRPr>
          <a:solidFill>
            <a:schemeClr val="tx1"/>
          </a:solidFill>
          <a:latin typeface="+mn-lt"/>
          <a:ea typeface="+mn-ea"/>
          <a:cs typeface="+mn-cs"/>
          <a:sym typeface="Helvetica Light"/>
        </a:defRPr>
      </a:lvl8pPr>
      <a:lvl9pPr indent="1828800"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1.jpe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 Id="rId3" Type="http://schemas.openxmlformats.org/officeDocument/2006/relationships/image" Target="../media/image3.jpeg"/><Relationship Id="rId4" Type="http://schemas.openxmlformats.org/officeDocument/2006/relationships/image" Target="../media/image4.jpe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pro-football-reference.com" TargetMode="External"/><Relationship Id="rId3" Type="http://schemas.openxmlformats.org/officeDocument/2006/relationships/hyperlink" Target="http://nfl.com" TargetMode="Externa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5.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44" name="NFL-Wembley-31101031.png"/>
          <p:cNvPicPr/>
          <p:nvPr/>
        </p:nvPicPr>
        <p:blipFill>
          <a:blip r:embed="rId2">
            <a:alphaModFix amt="35000"/>
            <a:extLst/>
          </a:blip>
          <a:stretch>
            <a:fillRect/>
          </a:stretch>
        </p:blipFill>
        <p:spPr>
          <a:xfrm>
            <a:off x="-427244" y="-76726"/>
            <a:ext cx="14129185" cy="9907052"/>
          </a:xfrm>
          <a:prstGeom prst="rect">
            <a:avLst/>
          </a:prstGeom>
          <a:ln w="12700">
            <a:miter lim="400000"/>
          </a:ln>
        </p:spPr>
      </p:pic>
      <p:sp>
        <p:nvSpPr>
          <p:cNvPr id="45" name="Shape 45">
            <a:hlinkClick r:id="" invalidUrl="" action="ppaction://hlinkshowjump?jump=nextslide" tgtFrame="" tooltip="" history="1" highlightClick="0" endSnd="0"/>
          </p:cNvPr>
          <p:cNvSpPr/>
          <p:nvPr/>
        </p:nvSpPr>
        <p:spPr>
          <a:xfrm>
            <a:off x="568387" y="4252184"/>
            <a:ext cx="11868027" cy="162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lnSpc>
                <a:spcPct val="120000"/>
              </a:lnSpc>
              <a:defRPr cap="none" spc="0" sz="1800">
                <a:solidFill>
                  <a:srgbClr val="000000"/>
                </a:solidFill>
              </a:defRPr>
            </a:pPr>
            <a:r>
              <a:rPr cap="all" spc="660" sz="3300">
                <a:solidFill>
                  <a:srgbClr val="FFFFFF"/>
                </a:solidFill>
              </a:rPr>
              <a:t>Scraping the web for </a:t>
            </a:r>
            <a:r>
              <a:rPr cap="all" i="1" spc="660" sz="3300">
                <a:solidFill>
                  <a:srgbClr val="FFFFFF"/>
                </a:solidFill>
              </a:rPr>
              <a:t>all</a:t>
            </a:r>
            <a:r>
              <a:rPr cap="all" spc="660" sz="3300">
                <a:solidFill>
                  <a:srgbClr val="FFFFFF"/>
                </a:solidFill>
              </a:rPr>
              <a:t> NFL pass, run &amp; field goal data </a:t>
            </a:r>
            <a:endParaRPr cap="all" spc="660" sz="3300">
              <a:solidFill>
                <a:srgbClr val="FFFFFF"/>
              </a:solidFill>
            </a:endParaRPr>
          </a:p>
          <a:p>
            <a:pPr lvl="0">
              <a:lnSpc>
                <a:spcPct val="120000"/>
              </a:lnSpc>
              <a:defRPr cap="none" spc="0" sz="1800">
                <a:solidFill>
                  <a:srgbClr val="000000"/>
                </a:solidFill>
              </a:defRPr>
            </a:pPr>
            <a:r>
              <a:rPr b="1" cap="all" spc="400" sz="2000">
                <a:solidFill>
                  <a:srgbClr val="FFFFFF"/>
                </a:solidFill>
              </a:rPr>
              <a:t>1998 - Present</a:t>
            </a:r>
          </a:p>
        </p:txBody>
      </p:sp>
      <p:sp>
        <p:nvSpPr>
          <p:cNvPr id="46" name="Shape 46"/>
          <p:cNvSpPr/>
          <p:nvPr/>
        </p:nvSpPr>
        <p:spPr>
          <a:xfrm>
            <a:off x="4294037" y="8801100"/>
            <a:ext cx="397542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cap="none" spc="0" sz="1800">
                <a:solidFill>
                  <a:srgbClr val="000000"/>
                </a:solidFill>
              </a:defRPr>
            </a:pPr>
            <a:r>
              <a:rPr cap="all" spc="600" sz="2000">
                <a:solidFill>
                  <a:srgbClr val="FFFFFF"/>
                </a:solidFill>
              </a:rPr>
              <a:t>Alex, Ryan, Felipe</a:t>
            </a:r>
          </a:p>
        </p:txBody>
      </p:sp>
      <p:pic>
        <p:nvPicPr>
          <p:cNvPr id="47" name="pasted-image.png"/>
          <p:cNvPicPr/>
          <p:nvPr/>
        </p:nvPicPr>
        <p:blipFill>
          <a:blip r:embed="rId3">
            <a:extLst/>
          </a:blip>
          <a:stretch>
            <a:fillRect/>
          </a:stretch>
        </p:blipFill>
        <p:spPr>
          <a:xfrm>
            <a:off x="5161174" y="2283380"/>
            <a:ext cx="2682452" cy="2011840"/>
          </a:xfrm>
          <a:prstGeom prst="rect">
            <a:avLst/>
          </a:prstGeom>
          <a:ln w="12700">
            <a:miter lim="400000"/>
          </a:ln>
        </p:spPr>
      </p:pic>
      <p:sp>
        <p:nvSpPr>
          <p:cNvPr id="48" name="Shape 48"/>
          <p:cNvSpPr/>
          <p:nvPr/>
        </p:nvSpPr>
        <p:spPr>
          <a:xfrm>
            <a:off x="8107312" y="8801100"/>
            <a:ext cx="703065"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cap="none" spc="0" sz="1800">
                <a:solidFill>
                  <a:srgbClr val="000000"/>
                </a:solidFill>
              </a:defRPr>
            </a:pPr>
            <a:r>
              <a:rPr cap="all" spc="600" sz="2000">
                <a:solidFill>
                  <a:srgbClr val="FFFFFF"/>
                </a:solidFill>
              </a:rPr>
              <a:t>× 2</a:t>
            </a:r>
          </a:p>
        </p:txBody>
      </p:sp>
      <p:pic>
        <p:nvPicPr>
          <p:cNvPr id="49" name="NFL-Wembley-31101031-filtered.jpeg"/>
          <p:cNvPicPr/>
          <p:nvPr/>
        </p:nvPicPr>
        <p:blipFill>
          <a:blip r:embed="rId4">
            <a:extLst/>
          </a:blip>
          <a:stretch>
            <a:fillRect/>
          </a:stretch>
        </p:blipFill>
        <p:spPr>
          <a:xfrm>
            <a:off x="-417764" y="-70079"/>
            <a:ext cx="14110225" cy="9893758"/>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xit" presetSubtype="0" presetID="10" grpId="1" fill="hold">
                                  <p:stCondLst>
                                    <p:cond delay="0"/>
                                  </p:stCondLst>
                                  <p:iterate type="el" backwards="0">
                                    <p:tmAbs val="0"/>
                                  </p:iterate>
                                  <p:childTnLst>
                                    <p:animEffect filter="fade" transition="out">
                                      <p:cBhvr>
                                        <p:cTn id="6" dur="3000" fill="hold"/>
                                        <p:tgtEl>
                                          <p:spTgt spid="49"/>
                                        </p:tgtEl>
                                      </p:cBhvr>
                                    </p:animEffect>
                                    <p:set>
                                      <p:cBhvr>
                                        <p:cTn id="7" fill="hold">
                                          <p:stCondLst>
                                            <p:cond delay="2999"/>
                                          </p:stCondLst>
                                        </p:cTn>
                                        <p:tgtEl>
                                          <p:spTgt spid="49"/>
                                        </p:tgtEl>
                                        <p:attrNameLst>
                                          <p:attrName>style.visibility</p:attrName>
                                        </p:attrNameLst>
                                      </p:cBhvr>
                                      <p:to>
                                        <p:strVal val="hidden"/>
                                      </p:to>
                                    </p:set>
                                  </p:childTnLst>
                                </p:cTn>
                              </p:par>
                            </p:childTnLst>
                          </p:cTn>
                        </p:par>
                        <p:par>
                          <p:cTn id="8" fill="hold">
                            <p:stCondLst>
                              <p:cond delay="3000"/>
                            </p:stCondLst>
                            <p:childTnLst>
                              <p:par>
                                <p:cTn id="9" nodeType="afterEffect" presetClass="entr" presetSubtype="32" presetID="23" grpId="2" fill="hold">
                                  <p:stCondLst>
                                    <p:cond delay="0"/>
                                  </p:stCondLst>
                                  <p:iterate type="el" backwards="0">
                                    <p:tmAbs val="0"/>
                                  </p:iterate>
                                  <p:childTnLst>
                                    <p:set>
                                      <p:cBhvr>
                                        <p:cTn id="10" fill="hold"/>
                                        <p:tgtEl>
                                          <p:spTgt spid="47"/>
                                        </p:tgtEl>
                                        <p:attrNameLst>
                                          <p:attrName>style.visibility</p:attrName>
                                        </p:attrNameLst>
                                      </p:cBhvr>
                                      <p:to>
                                        <p:strVal val="visible"/>
                                      </p:to>
                                    </p:set>
                                    <p:anim calcmode="lin" valueType="num">
                                      <p:cBhvr>
                                        <p:cTn id="11" dur="2000" fill="hold"/>
                                        <p:tgtEl>
                                          <p:spTgt spid="47"/>
                                        </p:tgtEl>
                                        <p:attrNameLst>
                                          <p:attrName>ppt_w</p:attrName>
                                        </p:attrNameLst>
                                      </p:cBhvr>
                                      <p:tavLst>
                                        <p:tav tm="0">
                                          <p:val>
                                            <p:fltVal val="0"/>
                                          </p:val>
                                        </p:tav>
                                        <p:tav tm="100000">
                                          <p:val>
                                            <p:strVal val="#ppt_w"/>
                                          </p:val>
                                        </p:tav>
                                      </p:tavLst>
                                    </p:anim>
                                    <p:anim calcmode="lin" valueType="num">
                                      <p:cBhvr>
                                        <p:cTn id="12" dur="2000" fill="hold"/>
                                        <p:tgtEl>
                                          <p:spTgt spid="47"/>
                                        </p:tgtEl>
                                        <p:attrNameLst>
                                          <p:attrName>ppt_h</p:attrName>
                                        </p:attrNameLst>
                                      </p:cBhvr>
                                      <p:tavLst>
                                        <p:tav tm="0">
                                          <p:val>
                                            <p:fltVal val="0"/>
                                          </p:val>
                                        </p:tav>
                                        <p:tav tm="100000">
                                          <p:val>
                                            <p:strVal val="#ppt_h"/>
                                          </p:val>
                                        </p:tav>
                                      </p:tavLst>
                                    </p:anim>
                                  </p:childTnLst>
                                </p:cTn>
                              </p:par>
                            </p:childTnLst>
                          </p:cTn>
                        </p:par>
                        <p:par>
                          <p:cTn id="13" fill="hold">
                            <p:stCondLst>
                              <p:cond delay="5000"/>
                            </p:stCondLst>
                            <p:childTnLst>
                              <p:par>
                                <p:cTn id="14" nodeType="afterEffect" presetClass="entr" presetSubtype="32" presetID="23" grpId="3" fill="hold">
                                  <p:stCondLst>
                                    <p:cond delay="0"/>
                                  </p:stCondLst>
                                  <p:iterate type="el" backwards="0">
                                    <p:tmAbs val="0"/>
                                  </p:iterate>
                                  <p:childTnLst>
                                    <p:set>
                                      <p:cBhvr>
                                        <p:cTn id="15" fill="hold"/>
                                        <p:tgtEl>
                                          <p:spTgt spid="45"/>
                                        </p:tgtEl>
                                        <p:attrNameLst>
                                          <p:attrName>style.visibility</p:attrName>
                                        </p:attrNameLst>
                                      </p:cBhvr>
                                      <p:to>
                                        <p:strVal val="visible"/>
                                      </p:to>
                                    </p:set>
                                    <p:anim calcmode="lin" valueType="num">
                                      <p:cBhvr>
                                        <p:cTn id="16" dur="1000" fill="hold"/>
                                        <p:tgtEl>
                                          <p:spTgt spid="45"/>
                                        </p:tgtEl>
                                        <p:attrNameLst>
                                          <p:attrName>ppt_w</p:attrName>
                                        </p:attrNameLst>
                                      </p:cBhvr>
                                      <p:tavLst>
                                        <p:tav tm="0">
                                          <p:val>
                                            <p:fltVal val="0"/>
                                          </p:val>
                                        </p:tav>
                                        <p:tav tm="100000">
                                          <p:val>
                                            <p:strVal val="#ppt_w"/>
                                          </p:val>
                                        </p:tav>
                                      </p:tavLst>
                                    </p:anim>
                                    <p:anim calcmode="lin" valueType="num">
                                      <p:cBhvr>
                                        <p:cTn id="17" dur="1000" fill="hold"/>
                                        <p:tgtEl>
                                          <p:spTgt spid="45"/>
                                        </p:tgtEl>
                                        <p:attrNameLst>
                                          <p:attrName>ppt_h</p:attrName>
                                        </p:attrNameLst>
                                      </p:cBhvr>
                                      <p:tavLst>
                                        <p:tav tm="0">
                                          <p:val>
                                            <p:fltVal val="0"/>
                                          </p:val>
                                        </p:tav>
                                        <p:tav tm="100000">
                                          <p:val>
                                            <p:strVal val="#ppt_h"/>
                                          </p:val>
                                        </p:tav>
                                      </p:tavLst>
                                    </p:anim>
                                  </p:childTnLst>
                                </p:cTn>
                              </p:par>
                            </p:childTnLst>
                          </p:cTn>
                        </p:par>
                        <p:par>
                          <p:cTn id="18" fill="hold">
                            <p:stCondLst>
                              <p:cond delay="6000"/>
                            </p:stCondLst>
                            <p:childTnLst>
                              <p:par>
                                <p:cTn id="19" nodeType="afterEffect" presetClass="entr" presetSubtype="32" presetID="23" grpId="4" fill="hold">
                                  <p:stCondLst>
                                    <p:cond delay="0"/>
                                  </p:stCondLst>
                                  <p:iterate type="el" backwards="0">
                                    <p:tmAbs val="0"/>
                                  </p:iterate>
                                  <p:childTnLst>
                                    <p:set>
                                      <p:cBhvr>
                                        <p:cTn id="20" fill="hold"/>
                                        <p:tgtEl>
                                          <p:spTgt spid="46"/>
                                        </p:tgtEl>
                                        <p:attrNameLst>
                                          <p:attrName>style.visibility</p:attrName>
                                        </p:attrNameLst>
                                      </p:cBhvr>
                                      <p:to>
                                        <p:strVal val="visible"/>
                                      </p:to>
                                    </p:set>
                                    <p:anim calcmode="lin" valueType="num">
                                      <p:cBhvr>
                                        <p:cTn id="21" dur="1000" fill="hold"/>
                                        <p:tgtEl>
                                          <p:spTgt spid="46"/>
                                        </p:tgtEl>
                                        <p:attrNameLst>
                                          <p:attrName>ppt_w</p:attrName>
                                        </p:attrNameLst>
                                      </p:cBhvr>
                                      <p:tavLst>
                                        <p:tav tm="0">
                                          <p:val>
                                            <p:fltVal val="0"/>
                                          </p:val>
                                        </p:tav>
                                        <p:tav tm="100000">
                                          <p:val>
                                            <p:strVal val="#ppt_w"/>
                                          </p:val>
                                        </p:tav>
                                      </p:tavLst>
                                    </p:anim>
                                    <p:anim calcmode="lin" valueType="num">
                                      <p:cBhvr>
                                        <p:cTn id="22" dur="1000" fill="hold"/>
                                        <p:tgtEl>
                                          <p:spTgt spid="46"/>
                                        </p:tgtEl>
                                        <p:attrNameLst>
                                          <p:attrName>ppt_h</p:attrName>
                                        </p:attrNameLst>
                                      </p:cBhvr>
                                      <p:tavLst>
                                        <p:tav tm="0">
                                          <p:val>
                                            <p:fltVal val="0"/>
                                          </p:val>
                                        </p:tav>
                                        <p:tav tm="100000">
                                          <p:val>
                                            <p:strVal val="#ppt_h"/>
                                          </p:val>
                                        </p:tav>
                                      </p:tavLst>
                                    </p:anim>
                                  </p:childTnLst>
                                </p:cTn>
                              </p:par>
                            </p:childTnLst>
                          </p:cTn>
                        </p:par>
                        <p:par>
                          <p:cTn id="23" fill="hold">
                            <p:stCondLst>
                              <p:cond delay="7000"/>
                            </p:stCondLst>
                            <p:childTnLst>
                              <p:par>
                                <p:cTn id="24" nodeType="afterEffect" presetClass="entr" presetSubtype="32" presetID="23" grpId="5" fill="hold">
                                  <p:stCondLst>
                                    <p:cond delay="2000"/>
                                  </p:stCondLst>
                                  <p:iterate type="el" backwards="0">
                                    <p:tmAbs val="0"/>
                                  </p:iterate>
                                  <p:childTnLst>
                                    <p:set>
                                      <p:cBhvr>
                                        <p:cTn id="25" fill="hold"/>
                                        <p:tgtEl>
                                          <p:spTgt spid="48"/>
                                        </p:tgtEl>
                                        <p:attrNameLst>
                                          <p:attrName>style.visibility</p:attrName>
                                        </p:attrNameLst>
                                      </p:cBhvr>
                                      <p:to>
                                        <p:strVal val="visible"/>
                                      </p:to>
                                    </p:set>
                                    <p:anim calcmode="lin" valueType="num">
                                      <p:cBhvr>
                                        <p:cTn id="26" dur="2000" fill="hold"/>
                                        <p:tgtEl>
                                          <p:spTgt spid="48"/>
                                        </p:tgtEl>
                                        <p:attrNameLst>
                                          <p:attrName>ppt_w</p:attrName>
                                        </p:attrNameLst>
                                      </p:cBhvr>
                                      <p:tavLst>
                                        <p:tav tm="0">
                                          <p:val>
                                            <p:fltVal val="0"/>
                                          </p:val>
                                        </p:tav>
                                        <p:tav tm="100000">
                                          <p:val>
                                            <p:strVal val="#ppt_w"/>
                                          </p:val>
                                        </p:tav>
                                      </p:tavLst>
                                    </p:anim>
                                    <p:anim calcmode="lin" valueType="num">
                                      <p:cBhvr>
                                        <p:cTn id="27" dur="2000" fill="hold"/>
                                        <p:tgtEl>
                                          <p:spTgt spid="4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9" grpId="1"/>
      <p:bldP build="whole" bldLvl="1" animBg="1" rev="0" advAuto="0" spid="46" grpId="4"/>
      <p:bldP build="whole" bldLvl="1" animBg="1" rev="0" advAuto="0" spid="45" grpId="3"/>
      <p:bldP build="whole" bldLvl="1" animBg="1" rev="0" advAuto="0" spid="48" grpId="5"/>
      <p:bldP build="whole" bldLvl="1" animBg="1" rev="0" advAuto="0" spid="47" grpId="2"/>
    </p:bldLst>
  </p:timing>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 name="Shape 51"/>
          <p:cNvSpPr/>
          <p:nvPr>
            <p:ph type="title"/>
          </p:nvPr>
        </p:nvSpPr>
        <p:spPr>
          <a:prstGeom prst="rect">
            <a:avLst/>
          </a:prstGeom>
        </p:spPr>
        <p:txBody>
          <a:bodyPr/>
          <a:lstStyle>
            <a:lvl1pPr>
              <a:defRPr spc="1500"/>
            </a:lvl1pPr>
          </a:lstStyle>
          <a:p>
            <a:pPr lvl="0">
              <a:defRPr cap="none" spc="0" sz="1800">
                <a:solidFill>
                  <a:srgbClr val="000000"/>
                </a:solidFill>
              </a:defRPr>
            </a:pPr>
            <a:r>
              <a:rPr cap="all" spc="1500" sz="6000">
                <a:solidFill>
                  <a:srgbClr val="FFFFFF"/>
                </a:solidFill>
              </a:rPr>
              <a:t>OBJECTIVE</a:t>
            </a:r>
          </a:p>
        </p:txBody>
      </p:sp>
      <p:sp>
        <p:nvSpPr>
          <p:cNvPr id="52" name="Shape 52"/>
          <p:cNvSpPr/>
          <p:nvPr>
            <p:ph type="body" idx="1"/>
          </p:nvPr>
        </p:nvSpPr>
        <p:spPr>
          <a:xfrm>
            <a:off x="952500" y="2150996"/>
            <a:ext cx="11099800" cy="6030020"/>
          </a:xfrm>
          <a:prstGeom prst="rect">
            <a:avLst/>
          </a:prstGeom>
        </p:spPr>
        <p:txBody>
          <a:bodyPr anchor="t"/>
          <a:lstStyle/>
          <a:p>
            <a:pPr lvl="0">
              <a:defRPr sz="1800">
                <a:solidFill>
                  <a:srgbClr val="000000"/>
                </a:solidFill>
              </a:defRPr>
            </a:pPr>
            <a:r>
              <a:rPr sz="3800">
                <a:solidFill>
                  <a:srgbClr val="FFFFFF"/>
                </a:solidFill>
                <a:latin typeface="+mj-lt"/>
                <a:ea typeface="+mj-ea"/>
                <a:cs typeface="+mj-cs"/>
                <a:sym typeface="Helvetica"/>
              </a:rPr>
              <a:t>Scrape NFL play data from multiple sources</a:t>
            </a:r>
            <a:endParaRPr sz="3800">
              <a:solidFill>
                <a:srgbClr val="FFFFFF"/>
              </a:solidFill>
              <a:latin typeface="+mj-lt"/>
              <a:ea typeface="+mj-ea"/>
              <a:cs typeface="+mj-cs"/>
              <a:sym typeface="Helvetica"/>
            </a:endParaRPr>
          </a:p>
          <a:p>
            <a:pPr lvl="0">
              <a:defRPr sz="1800">
                <a:solidFill>
                  <a:srgbClr val="000000"/>
                </a:solidFill>
              </a:defRPr>
            </a:pPr>
            <a:r>
              <a:rPr sz="3800">
                <a:solidFill>
                  <a:srgbClr val="FFFFFF"/>
                </a:solidFill>
                <a:latin typeface="+mj-lt"/>
                <a:ea typeface="+mj-ea"/>
                <a:cs typeface="+mj-cs"/>
                <a:sym typeface="Helvetica"/>
              </a:rPr>
              <a:t>Combine in relational database for analysis</a:t>
            </a:r>
            <a:endParaRPr sz="3800">
              <a:solidFill>
                <a:srgbClr val="FFFFFF"/>
              </a:solidFill>
              <a:latin typeface="+mj-lt"/>
              <a:ea typeface="+mj-ea"/>
              <a:cs typeface="+mj-cs"/>
              <a:sym typeface="Helvetica"/>
            </a:endParaRPr>
          </a:p>
          <a:p>
            <a:pPr lvl="0">
              <a:defRPr sz="1800">
                <a:solidFill>
                  <a:srgbClr val="000000"/>
                </a:solidFill>
              </a:defRPr>
            </a:pPr>
            <a:r>
              <a:rPr sz="3800">
                <a:solidFill>
                  <a:srgbClr val="FFFFFF"/>
                </a:solidFill>
                <a:latin typeface="+mj-lt"/>
                <a:ea typeface="+mj-ea"/>
                <a:cs typeface="+mj-cs"/>
                <a:sym typeface="Helvetica"/>
              </a:rPr>
              <a:t>Analyse passes, runs, field goal information</a:t>
            </a:r>
            <a:endParaRPr sz="3800">
              <a:solidFill>
                <a:srgbClr val="FFFFFF"/>
              </a:solidFill>
              <a:latin typeface="+mj-lt"/>
              <a:ea typeface="+mj-ea"/>
              <a:cs typeface="+mj-cs"/>
              <a:sym typeface="Helvetica"/>
            </a:endParaRPr>
          </a:p>
          <a:p>
            <a:pPr lvl="0">
              <a:defRPr sz="1800">
                <a:solidFill>
                  <a:srgbClr val="000000"/>
                </a:solidFill>
              </a:defRPr>
            </a:pPr>
            <a:r>
              <a:rPr sz="3800">
                <a:solidFill>
                  <a:srgbClr val="FFFFFF"/>
                </a:solidFill>
                <a:latin typeface="+mj-lt"/>
                <a:ea typeface="+mj-ea"/>
                <a:cs typeface="+mj-cs"/>
                <a:sym typeface="Helvetica"/>
              </a:rPr>
              <a:t>Look for trends in types of play / pass over time</a:t>
            </a:r>
          </a:p>
        </p:txBody>
      </p:sp>
    </p:spTree>
  </p:cSld>
  <p:clrMapOvr>
    <a:masterClrMapping/>
  </p:clrMapOvr>
  <p:transition spd="slow" advClick="1">
    <p:dissolve/>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9" grpId="1" fill="hold">
                                  <p:stCondLst>
                                    <p:cond delay="0"/>
                                  </p:stCondLst>
                                  <p:iterate type="el" backwards="0">
                                    <p:tmAbs val="0"/>
                                  </p:iterate>
                                  <p:childTnLst>
                                    <p:set>
                                      <p:cBhvr>
                                        <p:cTn id="6" fill="hold"/>
                                        <p:tgtEl>
                                          <p:spTgt spid="51"/>
                                        </p:tgtEl>
                                        <p:attrNameLst>
                                          <p:attrName>style.visibility</p:attrName>
                                        </p:attrNameLst>
                                      </p:cBhvr>
                                      <p:to>
                                        <p:strVal val="visible"/>
                                      </p:to>
                                    </p:set>
                                    <p:animEffect filter="dissolve" transition="in">
                                      <p:cBhvr>
                                        <p:cTn id="7" dur="1000"/>
                                        <p:tgtEl>
                                          <p:spTgt spid="51"/>
                                        </p:tgtEl>
                                      </p:cBhvr>
                                    </p:animEffect>
                                  </p:childTnLst>
                                </p:cTn>
                              </p:par>
                            </p:childTnLst>
                          </p:cTn>
                        </p:par>
                      </p:childTnLst>
                    </p:cTn>
                  </p:par>
                  <p:par>
                    <p:cTn id="8" fill="hold">
                      <p:stCondLst>
                        <p:cond delay="indefinite"/>
                      </p:stCondLst>
                      <p:childTnLst>
                        <p:par>
                          <p:cTn id="9" fill="hold">
                            <p:stCondLst>
                              <p:cond delay="0"/>
                            </p:stCondLst>
                            <p:childTnLst>
                              <p:par>
                                <p:cTn id="10" nodeType="clickEffect" presetClass="entr" presetSubtype="0" presetID="9" grpId="2" fill="hold">
                                  <p:stCondLst>
                                    <p:cond delay="0"/>
                                  </p:stCondLst>
                                  <p:iterate type="el" backwards="0">
                                    <p:tmAbs val="0"/>
                                  </p:iterate>
                                  <p:childTnLst>
                                    <p:set>
                                      <p:cBhvr>
                                        <p:cTn id="11" fill="hold"/>
                                        <p:tgtEl>
                                          <p:spTgt spid="52">
                                            <p:bg/>
                                          </p:spTgt>
                                        </p:tgtEl>
                                        <p:attrNameLst>
                                          <p:attrName>style.visibility</p:attrName>
                                        </p:attrNameLst>
                                      </p:cBhvr>
                                      <p:to>
                                        <p:strVal val="visible"/>
                                      </p:to>
                                    </p:set>
                                    <p:animEffect filter="dissolve" transition="in">
                                      <p:cBhvr>
                                        <p:cTn id="12" dur="250"/>
                                        <p:tgtEl>
                                          <p:spTgt spid="52">
                                            <p:bg/>
                                          </p:spTgt>
                                        </p:tgtEl>
                                      </p:cBhvr>
                                    </p:animEffect>
                                  </p:childTnLst>
                                </p:cTn>
                              </p:par>
                              <p:par>
                                <p:cTn id="13" presetClass="entr" presetSubtype="0" presetID="9" grpId="2" fill="hold">
                                  <p:stCondLst>
                                    <p:cond delay="0"/>
                                  </p:stCondLst>
                                  <p:iterate type="el" backwards="0">
                                    <p:tmAbs val="0"/>
                                  </p:iterate>
                                  <p:childTnLst>
                                    <p:set>
                                      <p:cBhvr>
                                        <p:cTn id="14" fill="hold"/>
                                        <p:tgtEl>
                                          <p:spTgt spid="52">
                                            <p:txEl>
                                              <p:pRg st="0" end="0"/>
                                            </p:txEl>
                                          </p:spTgt>
                                        </p:tgtEl>
                                        <p:attrNameLst>
                                          <p:attrName>style.visibility</p:attrName>
                                        </p:attrNameLst>
                                      </p:cBhvr>
                                      <p:to>
                                        <p:strVal val="visible"/>
                                      </p:to>
                                    </p:set>
                                    <p:animEffect filter="dissolve" transition="in">
                                      <p:cBhvr>
                                        <p:cTn id="15" dur="250"/>
                                        <p:tgtEl>
                                          <p:spTgt spid="52">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nodeType="clickEffect" presetClass="entr" presetSubtype="0" presetID="9" grpId="2" fill="hold">
                                  <p:stCondLst>
                                    <p:cond delay="0"/>
                                  </p:stCondLst>
                                  <p:iterate type="el" backwards="0">
                                    <p:tmAbs val="0"/>
                                  </p:iterate>
                                  <p:childTnLst>
                                    <p:set>
                                      <p:cBhvr>
                                        <p:cTn id="19" fill="hold"/>
                                        <p:tgtEl>
                                          <p:spTgt spid="52">
                                            <p:txEl>
                                              <p:pRg st="1" end="1"/>
                                            </p:txEl>
                                          </p:spTgt>
                                        </p:tgtEl>
                                        <p:attrNameLst>
                                          <p:attrName>style.visibility</p:attrName>
                                        </p:attrNameLst>
                                      </p:cBhvr>
                                      <p:to>
                                        <p:strVal val="visible"/>
                                      </p:to>
                                    </p:set>
                                    <p:animEffect filter="dissolve" transition="in">
                                      <p:cBhvr>
                                        <p:cTn id="20" dur="250"/>
                                        <p:tgtEl>
                                          <p:spTgt spid="52">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9" grpId="2" fill="hold">
                                  <p:stCondLst>
                                    <p:cond delay="0"/>
                                  </p:stCondLst>
                                  <p:iterate type="el" backwards="0">
                                    <p:tmAbs val="0"/>
                                  </p:iterate>
                                  <p:childTnLst>
                                    <p:set>
                                      <p:cBhvr>
                                        <p:cTn id="24" fill="hold"/>
                                        <p:tgtEl>
                                          <p:spTgt spid="52">
                                            <p:txEl>
                                              <p:pRg st="2" end="2"/>
                                            </p:txEl>
                                          </p:spTgt>
                                        </p:tgtEl>
                                        <p:attrNameLst>
                                          <p:attrName>style.visibility</p:attrName>
                                        </p:attrNameLst>
                                      </p:cBhvr>
                                      <p:to>
                                        <p:strVal val="visible"/>
                                      </p:to>
                                    </p:set>
                                    <p:animEffect filter="dissolve" transition="in">
                                      <p:cBhvr>
                                        <p:cTn id="25" dur="250"/>
                                        <p:tgtEl>
                                          <p:spTgt spid="52">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nodeType="clickEffect" presetClass="entr" presetSubtype="0" presetID="9" grpId="2" fill="hold">
                                  <p:stCondLst>
                                    <p:cond delay="0"/>
                                  </p:stCondLst>
                                  <p:iterate type="el" backwards="0">
                                    <p:tmAbs val="0"/>
                                  </p:iterate>
                                  <p:childTnLst>
                                    <p:set>
                                      <p:cBhvr>
                                        <p:cTn id="29" fill="hold"/>
                                        <p:tgtEl>
                                          <p:spTgt spid="52">
                                            <p:txEl>
                                              <p:pRg st="3" end="3"/>
                                            </p:txEl>
                                          </p:spTgt>
                                        </p:tgtEl>
                                        <p:attrNameLst>
                                          <p:attrName>style.visibility</p:attrName>
                                        </p:attrNameLst>
                                      </p:cBhvr>
                                      <p:to>
                                        <p:strVal val="visible"/>
                                      </p:to>
                                    </p:set>
                                    <p:animEffect filter="dissolve" transition="in">
                                      <p:cBhvr>
                                        <p:cTn id="30" dur="250"/>
                                        <p:tgtEl>
                                          <p:spTgt spid="52">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1" grpId="1"/>
      <p:bldP build="p" bldLvl="5" animBg="1" rev="0" advAuto="0" spid="52" grpId="2"/>
    </p:bldLst>
  </p:timing>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4" name="hi-res-160891208_crop_north.jpg"/>
          <p:cNvPicPr/>
          <p:nvPr/>
        </p:nvPicPr>
        <p:blipFill>
          <a:blip r:embed="rId2">
            <a:extLst/>
          </a:blip>
          <a:srcRect l="3842" t="0" r="3842" b="0"/>
          <a:stretch>
            <a:fillRect/>
          </a:stretch>
        </p:blipFill>
        <p:spPr>
          <a:xfrm>
            <a:off x="8790664" y="2352481"/>
            <a:ext cx="3313489" cy="2392896"/>
          </a:xfrm>
          <a:prstGeom prst="rect">
            <a:avLst/>
          </a:prstGeom>
          <a:ln w="3175">
            <a:solidFill/>
            <a:miter lim="400000"/>
          </a:ln>
        </p:spPr>
      </p:pic>
      <p:pic>
        <p:nvPicPr>
          <p:cNvPr id="55" name="packers-kicker-mason-crosby-attempts-field-goal-against-jets.jpg"/>
          <p:cNvPicPr/>
          <p:nvPr/>
        </p:nvPicPr>
        <p:blipFill>
          <a:blip r:embed="rId3">
            <a:extLst/>
          </a:blip>
          <a:srcRect l="0" t="1001" r="0" b="1001"/>
          <a:stretch>
            <a:fillRect/>
          </a:stretch>
        </p:blipFill>
        <p:spPr>
          <a:xfrm>
            <a:off x="900626" y="2352481"/>
            <a:ext cx="3313489" cy="2392897"/>
          </a:xfrm>
          <a:prstGeom prst="rect">
            <a:avLst/>
          </a:prstGeom>
          <a:ln w="3175">
            <a:solidFill/>
            <a:miter lim="400000"/>
          </a:ln>
        </p:spPr>
      </p:pic>
      <p:pic>
        <p:nvPicPr>
          <p:cNvPr id="56" name="GIANTS-slide-PAJ0-jumbo.jpg"/>
          <p:cNvPicPr/>
          <p:nvPr/>
        </p:nvPicPr>
        <p:blipFill>
          <a:blip r:embed="rId4">
            <a:extLst/>
          </a:blip>
          <a:srcRect l="371" t="0" r="371" b="0"/>
          <a:stretch>
            <a:fillRect/>
          </a:stretch>
        </p:blipFill>
        <p:spPr>
          <a:xfrm>
            <a:off x="4845645" y="2352481"/>
            <a:ext cx="3313489" cy="2392897"/>
          </a:xfrm>
          <a:prstGeom prst="rect">
            <a:avLst/>
          </a:prstGeom>
          <a:ln w="3175">
            <a:solidFill/>
            <a:miter lim="400000"/>
          </a:ln>
        </p:spPr>
      </p:pic>
      <p:sp>
        <p:nvSpPr>
          <p:cNvPr id="57" name="Shape 57"/>
          <p:cNvSpPr/>
          <p:nvPr>
            <p:ph type="body" idx="1"/>
          </p:nvPr>
        </p:nvSpPr>
        <p:spPr>
          <a:xfrm>
            <a:off x="920213" y="5018678"/>
            <a:ext cx="3274336" cy="3072841"/>
          </a:xfrm>
          <a:prstGeom prst="rect">
            <a:avLst/>
          </a:prstGeom>
        </p:spPr>
        <p:txBody>
          <a:bodyPr anchor="t"/>
          <a:lstStyle/>
          <a:p>
            <a:pPr lvl="0" marL="0" indent="0" algn="ctr">
              <a:spcBef>
                <a:spcPts val="0"/>
              </a:spcBef>
              <a:buSzTx/>
              <a:buNone/>
              <a:defRPr sz="1800">
                <a:solidFill>
                  <a:srgbClr val="000000"/>
                </a:solidFill>
              </a:defRPr>
            </a:pPr>
            <a:r>
              <a:rPr cap="all" spc="480" sz="2400">
                <a:solidFill>
                  <a:srgbClr val="FFFFFF"/>
                </a:solidFill>
                <a:latin typeface="+mj-lt"/>
                <a:ea typeface="+mj-ea"/>
                <a:cs typeface="+mj-cs"/>
                <a:sym typeface="Helvetica"/>
              </a:rPr>
              <a:t>Field Goals</a:t>
            </a:r>
            <a:endParaRPr cap="all" spc="480" sz="2400">
              <a:solidFill>
                <a:srgbClr val="FFFFFF"/>
              </a:solidFill>
              <a:latin typeface="+mj-lt"/>
              <a:ea typeface="+mj-ea"/>
              <a:cs typeface="+mj-cs"/>
              <a:sym typeface="Helvetica"/>
            </a:endParaRPr>
          </a:p>
          <a:p>
            <a:pPr lvl="0" marL="406400" indent="-228600">
              <a:spcBef>
                <a:spcPts val="2300"/>
              </a:spcBef>
              <a:defRPr sz="1800">
                <a:solidFill>
                  <a:srgbClr val="000000"/>
                </a:solidFill>
              </a:defRPr>
            </a:pPr>
            <a:r>
              <a:rPr sz="2000">
                <a:solidFill>
                  <a:srgbClr val="FFFFFF"/>
                </a:solidFill>
                <a:latin typeface="+mj-lt"/>
                <a:ea typeface="+mj-ea"/>
                <a:cs typeface="+mj-cs"/>
                <a:sym typeface="Helvetica"/>
              </a:rPr>
              <a:t>Kicker</a:t>
            </a:r>
            <a:endParaRPr sz="2000">
              <a:solidFill>
                <a:srgbClr val="FFFFFF"/>
              </a:solidFill>
              <a:latin typeface="+mj-lt"/>
              <a:ea typeface="+mj-ea"/>
              <a:cs typeface="+mj-cs"/>
              <a:sym typeface="Helvetica"/>
            </a:endParaRPr>
          </a:p>
          <a:p>
            <a:pPr lvl="0" marL="406400" indent="-228600">
              <a:spcBef>
                <a:spcPts val="2300"/>
              </a:spcBef>
              <a:defRPr sz="1800">
                <a:solidFill>
                  <a:srgbClr val="000000"/>
                </a:solidFill>
              </a:defRPr>
            </a:pPr>
            <a:r>
              <a:rPr sz="2000">
                <a:solidFill>
                  <a:srgbClr val="FFFFFF"/>
                </a:solidFill>
                <a:latin typeface="+mj-lt"/>
                <a:ea typeface="+mj-ea"/>
                <a:cs typeface="+mj-cs"/>
                <a:sym typeface="Helvetica"/>
              </a:rPr>
              <a:t>Distance</a:t>
            </a:r>
            <a:endParaRPr sz="2000">
              <a:solidFill>
                <a:srgbClr val="FFFFFF"/>
              </a:solidFill>
              <a:latin typeface="+mj-lt"/>
              <a:ea typeface="+mj-ea"/>
              <a:cs typeface="+mj-cs"/>
              <a:sym typeface="Helvetica"/>
            </a:endParaRPr>
          </a:p>
          <a:p>
            <a:pPr lvl="0" marL="406400" indent="-228600">
              <a:spcBef>
                <a:spcPts val="2300"/>
              </a:spcBef>
              <a:defRPr sz="1800">
                <a:solidFill>
                  <a:srgbClr val="000000"/>
                </a:solidFill>
              </a:defRPr>
            </a:pPr>
            <a:r>
              <a:rPr sz="2000">
                <a:solidFill>
                  <a:srgbClr val="FFFFFF"/>
                </a:solidFill>
                <a:latin typeface="+mj-lt"/>
                <a:ea typeface="+mj-ea"/>
                <a:cs typeface="+mj-cs"/>
                <a:sym typeface="Helvetica"/>
              </a:rPr>
              <a:t>Successful?</a:t>
            </a:r>
          </a:p>
        </p:txBody>
      </p:sp>
      <p:sp>
        <p:nvSpPr>
          <p:cNvPr id="58" name="Shape 58"/>
          <p:cNvSpPr/>
          <p:nvPr/>
        </p:nvSpPr>
        <p:spPr>
          <a:xfrm>
            <a:off x="4865232" y="5018677"/>
            <a:ext cx="3274336" cy="3072842"/>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lvl="0">
              <a:defRPr cap="none" spc="0" sz="1800">
                <a:solidFill>
                  <a:srgbClr val="000000"/>
                </a:solidFill>
              </a:defRPr>
            </a:pPr>
            <a:r>
              <a:rPr cap="all" spc="480" sz="2400">
                <a:solidFill>
                  <a:srgbClr val="FFFFFF"/>
                </a:solidFill>
              </a:rPr>
              <a:t>Pass play</a:t>
            </a:r>
            <a:endParaRPr cap="all" spc="480" sz="2400">
              <a:solidFill>
                <a:srgbClr val="FFFFFF"/>
              </a:solidFill>
            </a:endParaRPr>
          </a:p>
          <a:p>
            <a:pPr lvl="0" marL="406400" indent="-228600" algn="l">
              <a:spcBef>
                <a:spcPts val="2300"/>
              </a:spcBef>
              <a:buSzPct val="75000"/>
              <a:buChar char="•"/>
              <a:defRPr cap="none" spc="0" sz="1800">
                <a:solidFill>
                  <a:srgbClr val="000000"/>
                </a:solidFill>
              </a:defRPr>
            </a:pPr>
            <a:r>
              <a:rPr sz="2000">
                <a:solidFill>
                  <a:srgbClr val="FFFFFF"/>
                </a:solidFill>
              </a:rPr>
              <a:t>Passer</a:t>
            </a:r>
            <a:endParaRPr sz="2000">
              <a:solidFill>
                <a:srgbClr val="FFFFFF"/>
              </a:solidFill>
            </a:endParaRPr>
          </a:p>
          <a:p>
            <a:pPr lvl="0" marL="406400" indent="-228600" algn="l">
              <a:spcBef>
                <a:spcPts val="2300"/>
              </a:spcBef>
              <a:buSzPct val="75000"/>
              <a:buChar char="•"/>
              <a:defRPr cap="none" spc="0" sz="1800">
                <a:solidFill>
                  <a:srgbClr val="000000"/>
                </a:solidFill>
              </a:defRPr>
            </a:pPr>
            <a:r>
              <a:rPr sz="2000">
                <a:solidFill>
                  <a:srgbClr val="FFFFFF"/>
                </a:solidFill>
              </a:rPr>
              <a:t>Receiver</a:t>
            </a:r>
            <a:endParaRPr sz="2000">
              <a:solidFill>
                <a:srgbClr val="FFFFFF"/>
              </a:solidFill>
            </a:endParaRPr>
          </a:p>
          <a:p>
            <a:pPr lvl="0" marL="406400" indent="-228600" algn="l">
              <a:spcBef>
                <a:spcPts val="2300"/>
              </a:spcBef>
              <a:buSzPct val="75000"/>
              <a:buChar char="•"/>
              <a:defRPr cap="none" spc="0" sz="1800">
                <a:solidFill>
                  <a:srgbClr val="000000"/>
                </a:solidFill>
              </a:defRPr>
            </a:pPr>
            <a:r>
              <a:rPr sz="2000">
                <a:solidFill>
                  <a:srgbClr val="FFFFFF"/>
                </a:solidFill>
              </a:rPr>
              <a:t>Successful?</a:t>
            </a:r>
            <a:endParaRPr sz="2000">
              <a:solidFill>
                <a:srgbClr val="FFFFFF"/>
              </a:solidFill>
            </a:endParaRPr>
          </a:p>
          <a:p>
            <a:pPr lvl="0" marL="406400" indent="-228600" algn="l">
              <a:spcBef>
                <a:spcPts val="2300"/>
              </a:spcBef>
              <a:buSzPct val="75000"/>
              <a:buChar char="•"/>
              <a:defRPr cap="none" spc="0" sz="1800">
                <a:solidFill>
                  <a:srgbClr val="000000"/>
                </a:solidFill>
              </a:defRPr>
            </a:pPr>
            <a:r>
              <a:rPr sz="2000">
                <a:solidFill>
                  <a:srgbClr val="FFFFFF"/>
                </a:solidFill>
              </a:rPr>
              <a:t>Distance</a:t>
            </a:r>
          </a:p>
        </p:txBody>
      </p:sp>
      <p:sp>
        <p:nvSpPr>
          <p:cNvPr id="59" name="Shape 59"/>
          <p:cNvSpPr/>
          <p:nvPr/>
        </p:nvSpPr>
        <p:spPr>
          <a:xfrm>
            <a:off x="8810251" y="5018677"/>
            <a:ext cx="3274336" cy="3072843"/>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p>
            <a:pPr lvl="0">
              <a:defRPr cap="none" spc="0" sz="1800">
                <a:solidFill>
                  <a:srgbClr val="000000"/>
                </a:solidFill>
              </a:defRPr>
            </a:pPr>
            <a:r>
              <a:rPr cap="all" spc="480" sz="2400">
                <a:solidFill>
                  <a:srgbClr val="FFFFFF"/>
                </a:solidFill>
              </a:rPr>
              <a:t>run play</a:t>
            </a:r>
            <a:endParaRPr cap="all" spc="480" sz="2400">
              <a:solidFill>
                <a:srgbClr val="FFFFFF"/>
              </a:solidFill>
            </a:endParaRPr>
          </a:p>
          <a:p>
            <a:pPr lvl="0" marL="406400" indent="-228600" algn="l">
              <a:spcBef>
                <a:spcPts val="2300"/>
              </a:spcBef>
              <a:buSzPct val="75000"/>
              <a:buChar char="•"/>
              <a:defRPr cap="none" spc="0" sz="1800">
                <a:solidFill>
                  <a:srgbClr val="000000"/>
                </a:solidFill>
              </a:defRPr>
            </a:pPr>
            <a:r>
              <a:rPr sz="2000">
                <a:solidFill>
                  <a:srgbClr val="FFFFFF"/>
                </a:solidFill>
              </a:rPr>
              <a:t>Runner</a:t>
            </a:r>
            <a:endParaRPr sz="2000">
              <a:solidFill>
                <a:srgbClr val="FFFFFF"/>
              </a:solidFill>
            </a:endParaRPr>
          </a:p>
          <a:p>
            <a:pPr lvl="0" marL="406400" indent="-228600" algn="l">
              <a:spcBef>
                <a:spcPts val="2300"/>
              </a:spcBef>
              <a:buSzPct val="75000"/>
              <a:buChar char="•"/>
              <a:defRPr cap="none" spc="0" sz="1800">
                <a:solidFill>
                  <a:srgbClr val="000000"/>
                </a:solidFill>
              </a:defRPr>
            </a:pPr>
            <a:r>
              <a:rPr sz="2000">
                <a:solidFill>
                  <a:srgbClr val="FFFFFF"/>
                </a:solidFill>
              </a:rPr>
              <a:t>Tackler</a:t>
            </a:r>
            <a:endParaRPr sz="2000">
              <a:solidFill>
                <a:srgbClr val="FFFFFF"/>
              </a:solidFill>
            </a:endParaRPr>
          </a:p>
          <a:p>
            <a:pPr lvl="0" marL="406400" indent="-228600" algn="l">
              <a:spcBef>
                <a:spcPts val="2300"/>
              </a:spcBef>
              <a:buSzPct val="75000"/>
              <a:buChar char="•"/>
              <a:defRPr cap="none" spc="0" sz="1800">
                <a:solidFill>
                  <a:srgbClr val="000000"/>
                </a:solidFill>
              </a:defRPr>
            </a:pPr>
            <a:r>
              <a:rPr sz="2000">
                <a:solidFill>
                  <a:srgbClr val="FFFFFF"/>
                </a:solidFill>
              </a:rPr>
              <a:t>Distance</a:t>
            </a:r>
            <a:endParaRPr sz="2000">
              <a:solidFill>
                <a:srgbClr val="FFFFFF"/>
              </a:solidFill>
            </a:endParaRPr>
          </a:p>
        </p:txBody>
      </p:sp>
      <p:sp>
        <p:nvSpPr>
          <p:cNvPr id="60" name="Shape 60"/>
          <p:cNvSpPr/>
          <p:nvPr>
            <p:ph type="title"/>
          </p:nvPr>
        </p:nvSpPr>
        <p:spPr>
          <a:prstGeom prst="rect">
            <a:avLst/>
          </a:prstGeom>
        </p:spPr>
        <p:txBody>
          <a:bodyPr/>
          <a:lstStyle/>
          <a:p>
            <a:pPr lvl="0">
              <a:defRPr cap="none" spc="0" sz="1800">
                <a:solidFill>
                  <a:srgbClr val="000000"/>
                </a:solidFill>
              </a:defRPr>
            </a:pPr>
            <a:r>
              <a:rPr cap="all" spc="1200" sz="6000">
                <a:solidFill>
                  <a:srgbClr val="FFFFFF"/>
                </a:solidFill>
              </a:rPr>
              <a:t>DATA</a:t>
            </a:r>
          </a:p>
        </p:txBody>
      </p:sp>
    </p:spTree>
  </p:cSld>
  <p:clrMapOvr>
    <a:masterClrMapping/>
  </p:clrMapOvr>
  <p:transition spd="slow" advClick="1">
    <p:dissolve/>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32" presetID="23" grpId="1" fill="hold">
                                  <p:stCondLst>
                                    <p:cond delay="0"/>
                                  </p:stCondLst>
                                  <p:iterate type="el" backwards="0">
                                    <p:tmAbs val="0"/>
                                  </p:iterate>
                                  <p:childTnLst>
                                    <p:set>
                                      <p:cBhvr>
                                        <p:cTn id="6" fill="hold"/>
                                        <p:tgtEl>
                                          <p:spTgt spid="55"/>
                                        </p:tgtEl>
                                        <p:attrNameLst>
                                          <p:attrName>style.visibility</p:attrName>
                                        </p:attrNameLst>
                                      </p:cBhvr>
                                      <p:to>
                                        <p:strVal val="visible"/>
                                      </p:to>
                                    </p:set>
                                    <p:anim calcmode="lin" valueType="num">
                                      <p:cBhvr>
                                        <p:cTn id="7" dur="1000" fill="hold"/>
                                        <p:tgtEl>
                                          <p:spTgt spid="55"/>
                                        </p:tgtEl>
                                        <p:attrNameLst>
                                          <p:attrName>ppt_w</p:attrName>
                                        </p:attrNameLst>
                                      </p:cBhvr>
                                      <p:tavLst>
                                        <p:tav tm="0">
                                          <p:val>
                                            <p:fltVal val="0"/>
                                          </p:val>
                                        </p:tav>
                                        <p:tav tm="100000">
                                          <p:val>
                                            <p:strVal val="#ppt_w"/>
                                          </p:val>
                                        </p:tav>
                                      </p:tavLst>
                                    </p:anim>
                                    <p:anim calcmode="lin" valueType="num">
                                      <p:cBhvr>
                                        <p:cTn id="8" dur="1000" fill="hold"/>
                                        <p:tgtEl>
                                          <p:spTgt spid="55"/>
                                        </p:tgtEl>
                                        <p:attrNameLst>
                                          <p:attrName>ppt_h</p:attrName>
                                        </p:attrNameLst>
                                      </p:cBhvr>
                                      <p:tavLst>
                                        <p:tav tm="0">
                                          <p:val>
                                            <p:fltVal val="0"/>
                                          </p:val>
                                        </p:tav>
                                        <p:tav tm="100000">
                                          <p:val>
                                            <p:strVal val="#ppt_h"/>
                                          </p:val>
                                        </p:tav>
                                      </p:tavLst>
                                    </p:anim>
                                  </p:childTnLst>
                                </p:cTn>
                              </p:par>
                            </p:childTnLst>
                          </p:cTn>
                        </p:par>
                        <p:par>
                          <p:cTn id="9" fill="hold">
                            <p:stCondLst>
                              <p:cond delay="1000"/>
                            </p:stCondLst>
                            <p:childTnLst>
                              <p:par>
                                <p:cTn id="10" nodeType="afterEffect" presetClass="entr" presetSubtype="32" presetID="23" grpId="2" fill="hold">
                                  <p:stCondLst>
                                    <p:cond delay="0"/>
                                  </p:stCondLst>
                                  <p:iterate type="el" backwards="0">
                                    <p:tmAbs val="0"/>
                                  </p:iterate>
                                  <p:childTnLst>
                                    <p:set>
                                      <p:cBhvr>
                                        <p:cTn id="11" fill="hold"/>
                                        <p:tgtEl>
                                          <p:spTgt spid="57"/>
                                        </p:tgtEl>
                                        <p:attrNameLst>
                                          <p:attrName>style.visibility</p:attrName>
                                        </p:attrNameLst>
                                      </p:cBhvr>
                                      <p:to>
                                        <p:strVal val="visible"/>
                                      </p:to>
                                    </p:set>
                                    <p:anim calcmode="lin" valueType="num">
                                      <p:cBhvr>
                                        <p:cTn id="12" dur="1000" fill="hold"/>
                                        <p:tgtEl>
                                          <p:spTgt spid="57"/>
                                        </p:tgtEl>
                                        <p:attrNameLst>
                                          <p:attrName>ppt_w</p:attrName>
                                        </p:attrNameLst>
                                      </p:cBhvr>
                                      <p:tavLst>
                                        <p:tav tm="0">
                                          <p:val>
                                            <p:fltVal val="0"/>
                                          </p:val>
                                        </p:tav>
                                        <p:tav tm="100000">
                                          <p:val>
                                            <p:strVal val="#ppt_w"/>
                                          </p:val>
                                        </p:tav>
                                      </p:tavLst>
                                    </p:anim>
                                    <p:anim calcmode="lin" valueType="num">
                                      <p:cBhvr>
                                        <p:cTn id="13" dur="1000" fill="hold"/>
                                        <p:tgtEl>
                                          <p:spTgt spid="57"/>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nodeType="clickEffect" presetClass="entr" presetSubtype="32" presetID="23" grpId="3" fill="hold">
                                  <p:stCondLst>
                                    <p:cond delay="0"/>
                                  </p:stCondLst>
                                  <p:iterate type="el" backwards="0">
                                    <p:tmAbs val="0"/>
                                  </p:iterate>
                                  <p:childTnLst>
                                    <p:set>
                                      <p:cBhvr>
                                        <p:cTn id="17" fill="hold"/>
                                        <p:tgtEl>
                                          <p:spTgt spid="56"/>
                                        </p:tgtEl>
                                        <p:attrNameLst>
                                          <p:attrName>style.visibility</p:attrName>
                                        </p:attrNameLst>
                                      </p:cBhvr>
                                      <p:to>
                                        <p:strVal val="visible"/>
                                      </p:to>
                                    </p:set>
                                    <p:anim calcmode="lin" valueType="num">
                                      <p:cBhvr>
                                        <p:cTn id="18" dur="1500" fill="hold"/>
                                        <p:tgtEl>
                                          <p:spTgt spid="56"/>
                                        </p:tgtEl>
                                        <p:attrNameLst>
                                          <p:attrName>ppt_w</p:attrName>
                                        </p:attrNameLst>
                                      </p:cBhvr>
                                      <p:tavLst>
                                        <p:tav tm="0">
                                          <p:val>
                                            <p:fltVal val="0"/>
                                          </p:val>
                                        </p:tav>
                                        <p:tav tm="100000">
                                          <p:val>
                                            <p:strVal val="#ppt_w"/>
                                          </p:val>
                                        </p:tav>
                                      </p:tavLst>
                                    </p:anim>
                                    <p:anim calcmode="lin" valueType="num">
                                      <p:cBhvr>
                                        <p:cTn id="19" dur="1500" fill="hold"/>
                                        <p:tgtEl>
                                          <p:spTgt spid="56"/>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nodeType="afterEffect" presetClass="entr" presetSubtype="32" presetID="23" grpId="4" fill="hold">
                                  <p:stCondLst>
                                    <p:cond delay="0"/>
                                  </p:stCondLst>
                                  <p:iterate type="el" backwards="0">
                                    <p:tmAbs val="0"/>
                                  </p:iterate>
                                  <p:childTnLst>
                                    <p:set>
                                      <p:cBhvr>
                                        <p:cTn id="22" fill="hold"/>
                                        <p:tgtEl>
                                          <p:spTgt spid="58"/>
                                        </p:tgtEl>
                                        <p:attrNameLst>
                                          <p:attrName>style.visibility</p:attrName>
                                        </p:attrNameLst>
                                      </p:cBhvr>
                                      <p:to>
                                        <p:strVal val="visible"/>
                                      </p:to>
                                    </p:set>
                                    <p:anim calcmode="lin" valueType="num">
                                      <p:cBhvr>
                                        <p:cTn id="23" dur="1500" fill="hold"/>
                                        <p:tgtEl>
                                          <p:spTgt spid="58"/>
                                        </p:tgtEl>
                                        <p:attrNameLst>
                                          <p:attrName>ppt_w</p:attrName>
                                        </p:attrNameLst>
                                      </p:cBhvr>
                                      <p:tavLst>
                                        <p:tav tm="0">
                                          <p:val>
                                            <p:fltVal val="0"/>
                                          </p:val>
                                        </p:tav>
                                        <p:tav tm="100000">
                                          <p:val>
                                            <p:strVal val="#ppt_w"/>
                                          </p:val>
                                        </p:tav>
                                      </p:tavLst>
                                    </p:anim>
                                    <p:anim calcmode="lin" valueType="num">
                                      <p:cBhvr>
                                        <p:cTn id="24" dur="1500" fill="hold"/>
                                        <p:tgtEl>
                                          <p:spTgt spid="58"/>
                                        </p:tgtEl>
                                        <p:attrNameLst>
                                          <p:attrName>ppt_h</p:attrName>
                                        </p:attrNameLst>
                                      </p:cBhvr>
                                      <p:tavLst>
                                        <p:tav tm="0">
                                          <p:val>
                                            <p:flt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nodeType="clickEffect" presetClass="entr" presetSubtype="32" presetID="23" grpId="5" fill="hold">
                                  <p:stCondLst>
                                    <p:cond delay="0"/>
                                  </p:stCondLst>
                                  <p:iterate type="el" backwards="0">
                                    <p:tmAbs val="0"/>
                                  </p:iterate>
                                  <p:childTnLst>
                                    <p:set>
                                      <p:cBhvr>
                                        <p:cTn id="28" fill="hold"/>
                                        <p:tgtEl>
                                          <p:spTgt spid="54"/>
                                        </p:tgtEl>
                                        <p:attrNameLst>
                                          <p:attrName>style.visibility</p:attrName>
                                        </p:attrNameLst>
                                      </p:cBhvr>
                                      <p:to>
                                        <p:strVal val="visible"/>
                                      </p:to>
                                    </p:set>
                                    <p:anim calcmode="lin" valueType="num">
                                      <p:cBhvr>
                                        <p:cTn id="29" dur="1500" fill="hold"/>
                                        <p:tgtEl>
                                          <p:spTgt spid="54"/>
                                        </p:tgtEl>
                                        <p:attrNameLst>
                                          <p:attrName>ppt_w</p:attrName>
                                        </p:attrNameLst>
                                      </p:cBhvr>
                                      <p:tavLst>
                                        <p:tav tm="0">
                                          <p:val>
                                            <p:fltVal val="0"/>
                                          </p:val>
                                        </p:tav>
                                        <p:tav tm="100000">
                                          <p:val>
                                            <p:strVal val="#ppt_w"/>
                                          </p:val>
                                        </p:tav>
                                      </p:tavLst>
                                    </p:anim>
                                    <p:anim calcmode="lin" valueType="num">
                                      <p:cBhvr>
                                        <p:cTn id="30" dur="1500" fill="hold"/>
                                        <p:tgtEl>
                                          <p:spTgt spid="54"/>
                                        </p:tgtEl>
                                        <p:attrNameLst>
                                          <p:attrName>ppt_h</p:attrName>
                                        </p:attrNameLst>
                                      </p:cBhvr>
                                      <p:tavLst>
                                        <p:tav tm="0">
                                          <p:val>
                                            <p:fltVal val="0"/>
                                          </p:val>
                                        </p:tav>
                                        <p:tav tm="100000">
                                          <p:val>
                                            <p:strVal val="#ppt_h"/>
                                          </p:val>
                                        </p:tav>
                                      </p:tavLst>
                                    </p:anim>
                                  </p:childTnLst>
                                </p:cTn>
                              </p:par>
                            </p:childTnLst>
                          </p:cTn>
                        </p:par>
                        <p:par>
                          <p:cTn id="31" fill="hold">
                            <p:stCondLst>
                              <p:cond delay="1500"/>
                            </p:stCondLst>
                            <p:childTnLst>
                              <p:par>
                                <p:cTn id="32" nodeType="afterEffect" presetClass="entr" presetSubtype="32" presetID="23" grpId="6" fill="hold">
                                  <p:stCondLst>
                                    <p:cond delay="0"/>
                                  </p:stCondLst>
                                  <p:iterate type="el" backwards="0">
                                    <p:tmAbs val="0"/>
                                  </p:iterate>
                                  <p:childTnLst>
                                    <p:set>
                                      <p:cBhvr>
                                        <p:cTn id="33" fill="hold"/>
                                        <p:tgtEl>
                                          <p:spTgt spid="59"/>
                                        </p:tgtEl>
                                        <p:attrNameLst>
                                          <p:attrName>style.visibility</p:attrName>
                                        </p:attrNameLst>
                                      </p:cBhvr>
                                      <p:to>
                                        <p:strVal val="visible"/>
                                      </p:to>
                                    </p:set>
                                    <p:anim calcmode="lin" valueType="num">
                                      <p:cBhvr>
                                        <p:cTn id="34" dur="1500" fill="hold"/>
                                        <p:tgtEl>
                                          <p:spTgt spid="59"/>
                                        </p:tgtEl>
                                        <p:attrNameLst>
                                          <p:attrName>ppt_w</p:attrName>
                                        </p:attrNameLst>
                                      </p:cBhvr>
                                      <p:tavLst>
                                        <p:tav tm="0">
                                          <p:val>
                                            <p:fltVal val="0"/>
                                          </p:val>
                                        </p:tav>
                                        <p:tav tm="100000">
                                          <p:val>
                                            <p:strVal val="#ppt_w"/>
                                          </p:val>
                                        </p:tav>
                                      </p:tavLst>
                                    </p:anim>
                                    <p:anim calcmode="lin" valueType="num">
                                      <p:cBhvr>
                                        <p:cTn id="35" dur="1500" fill="hold"/>
                                        <p:tgtEl>
                                          <p:spTgt spid="5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8" grpId="4"/>
      <p:bldP build="whole" bldLvl="1" animBg="1" rev="0" advAuto="0" spid="54" grpId="5"/>
      <p:bldP build="whole" bldLvl="1" animBg="1" rev="0" advAuto="0" spid="56" grpId="3"/>
      <p:bldP build="whole" bldLvl="1" animBg="1" rev="0" advAuto="0" spid="59" grpId="6"/>
      <p:bldP build="whole" bldLvl="1" animBg="1" rev="0" advAuto="0" spid="57" grpId="2"/>
      <p:bldP build="whole" bldLvl="1" animBg="1" rev="0" advAuto="0" spid="55" grpId="1"/>
    </p:bldLst>
  </p:timing>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 name="Shape 62"/>
          <p:cNvSpPr/>
          <p:nvPr>
            <p:ph type="title"/>
          </p:nvPr>
        </p:nvSpPr>
        <p:spPr>
          <a:prstGeom prst="rect">
            <a:avLst/>
          </a:prstGeom>
        </p:spPr>
        <p:txBody>
          <a:bodyPr/>
          <a:lstStyle/>
          <a:p>
            <a:pPr lvl="0">
              <a:defRPr cap="none" spc="0" sz="1800">
                <a:solidFill>
                  <a:srgbClr val="000000"/>
                </a:solidFill>
              </a:defRPr>
            </a:pPr>
            <a:r>
              <a:rPr cap="all" spc="1200" sz="6000">
                <a:solidFill>
                  <a:srgbClr val="FFFFFF"/>
                </a:solidFill>
              </a:rPr>
              <a:t>Tools</a:t>
            </a:r>
          </a:p>
        </p:txBody>
      </p:sp>
      <p:sp>
        <p:nvSpPr>
          <p:cNvPr id="63" name="Shape 63"/>
          <p:cNvSpPr/>
          <p:nvPr>
            <p:ph type="body" idx="1"/>
          </p:nvPr>
        </p:nvSpPr>
        <p:spPr>
          <a:xfrm>
            <a:off x="952500" y="2022607"/>
            <a:ext cx="11099800" cy="6116246"/>
          </a:xfrm>
          <a:prstGeom prst="rect">
            <a:avLst/>
          </a:prstGeom>
        </p:spPr>
        <p:txBody>
          <a:bodyPr anchor="t"/>
          <a:lstStyle/>
          <a:p>
            <a:pPr lvl="0">
              <a:spcBef>
                <a:spcPts val="2800"/>
              </a:spcBef>
              <a:defRPr sz="1800">
                <a:solidFill>
                  <a:srgbClr val="000000"/>
                </a:solidFill>
              </a:defRPr>
            </a:pPr>
            <a:r>
              <a:rPr sz="3800">
                <a:solidFill>
                  <a:srgbClr val="FFFFFF"/>
                </a:solidFill>
                <a:latin typeface="+mj-lt"/>
                <a:ea typeface="+mj-ea"/>
                <a:cs typeface="+mj-cs"/>
                <a:sym typeface="Helvetica"/>
              </a:rPr>
              <a:t>MacBooks</a:t>
            </a:r>
            <a:endParaRPr sz="3800">
              <a:solidFill>
                <a:srgbClr val="FFFFFF"/>
              </a:solidFill>
              <a:latin typeface="+mj-lt"/>
              <a:ea typeface="+mj-ea"/>
              <a:cs typeface="+mj-cs"/>
              <a:sym typeface="Helvetica"/>
            </a:endParaRPr>
          </a:p>
          <a:p>
            <a:pPr lvl="0">
              <a:spcBef>
                <a:spcPts val="2800"/>
              </a:spcBef>
              <a:defRPr sz="1800">
                <a:solidFill>
                  <a:srgbClr val="000000"/>
                </a:solidFill>
              </a:defRPr>
            </a:pPr>
            <a:r>
              <a:rPr sz="3800">
                <a:solidFill>
                  <a:srgbClr val="FFFFFF"/>
                </a:solidFill>
                <a:latin typeface="+mj-lt"/>
                <a:ea typeface="+mj-ea"/>
                <a:cs typeface="+mj-cs"/>
                <a:sym typeface="Helvetica"/>
              </a:rPr>
              <a:t>WGET</a:t>
            </a:r>
            <a:endParaRPr sz="3800">
              <a:solidFill>
                <a:srgbClr val="FFFFFF"/>
              </a:solidFill>
              <a:latin typeface="+mj-lt"/>
              <a:ea typeface="+mj-ea"/>
              <a:cs typeface="+mj-cs"/>
              <a:sym typeface="Helvetica"/>
            </a:endParaRPr>
          </a:p>
          <a:p>
            <a:pPr lvl="0">
              <a:spcBef>
                <a:spcPts val="2800"/>
              </a:spcBef>
              <a:defRPr sz="1800">
                <a:solidFill>
                  <a:srgbClr val="000000"/>
                </a:solidFill>
              </a:defRPr>
            </a:pPr>
            <a:r>
              <a:rPr sz="3800">
                <a:solidFill>
                  <a:srgbClr val="FFFFFF"/>
                </a:solidFill>
                <a:latin typeface="+mj-lt"/>
                <a:ea typeface="+mj-ea"/>
                <a:cs typeface="+mj-cs"/>
                <a:sym typeface="Helvetica"/>
              </a:rPr>
              <a:t>Python &amp; BeautifulSoup</a:t>
            </a:r>
            <a:endParaRPr sz="3800">
              <a:solidFill>
                <a:srgbClr val="FFFFFF"/>
              </a:solidFill>
              <a:latin typeface="+mj-lt"/>
              <a:ea typeface="+mj-ea"/>
              <a:cs typeface="+mj-cs"/>
              <a:sym typeface="Helvetica"/>
            </a:endParaRPr>
          </a:p>
          <a:p>
            <a:pPr lvl="0">
              <a:spcBef>
                <a:spcPts val="2800"/>
              </a:spcBef>
              <a:defRPr sz="1800">
                <a:solidFill>
                  <a:srgbClr val="000000"/>
                </a:solidFill>
              </a:defRPr>
            </a:pPr>
            <a:r>
              <a:rPr sz="3800">
                <a:solidFill>
                  <a:srgbClr val="FFFFFF"/>
                </a:solidFill>
                <a:latin typeface="+mj-lt"/>
                <a:ea typeface="+mj-ea"/>
                <a:cs typeface="+mj-cs"/>
                <a:sym typeface="Helvetica"/>
              </a:rPr>
              <a:t>Amazon Web Services postgreSQL server</a:t>
            </a:r>
            <a:endParaRPr sz="3800">
              <a:solidFill>
                <a:srgbClr val="FFFFFF"/>
              </a:solidFill>
              <a:latin typeface="+mj-lt"/>
              <a:ea typeface="+mj-ea"/>
              <a:cs typeface="+mj-cs"/>
              <a:sym typeface="Helvetica"/>
            </a:endParaRPr>
          </a:p>
          <a:p>
            <a:pPr lvl="0">
              <a:spcBef>
                <a:spcPts val="2800"/>
              </a:spcBef>
              <a:defRPr sz="1800">
                <a:solidFill>
                  <a:srgbClr val="000000"/>
                </a:solidFill>
              </a:defRPr>
            </a:pPr>
            <a:r>
              <a:rPr sz="3800">
                <a:solidFill>
                  <a:srgbClr val="FFFFFF"/>
                </a:solidFill>
                <a:latin typeface="+mj-lt"/>
                <a:ea typeface="+mj-ea"/>
                <a:cs typeface="+mj-cs"/>
                <a:sym typeface="Helvetica"/>
              </a:rPr>
              <a:t>R &amp; ggplot2</a:t>
            </a:r>
          </a:p>
        </p:txBody>
      </p:sp>
    </p:spTree>
  </p:cSld>
  <p:clrMapOvr>
    <a:masterClrMapping/>
  </p:clrMapOvr>
  <p:transition spd="slow" advClick="1">
    <p:dissolve/>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9" grpId="1" fill="hold">
                                  <p:stCondLst>
                                    <p:cond delay="0"/>
                                  </p:stCondLst>
                                  <p:iterate type="el" backwards="0">
                                    <p:tmAbs val="0"/>
                                  </p:iterate>
                                  <p:childTnLst>
                                    <p:set>
                                      <p:cBhvr>
                                        <p:cTn id="6" fill="hold"/>
                                        <p:tgtEl>
                                          <p:spTgt spid="63">
                                            <p:bg/>
                                          </p:spTgt>
                                        </p:tgtEl>
                                        <p:attrNameLst>
                                          <p:attrName>style.visibility</p:attrName>
                                        </p:attrNameLst>
                                      </p:cBhvr>
                                      <p:to>
                                        <p:strVal val="visible"/>
                                      </p:to>
                                    </p:set>
                                    <p:animEffect filter="dissolve" transition="in">
                                      <p:cBhvr>
                                        <p:cTn id="7" dur="250"/>
                                        <p:tgtEl>
                                          <p:spTgt spid="63">
                                            <p:bg/>
                                          </p:spTgt>
                                        </p:tgtEl>
                                      </p:cBhvr>
                                    </p:animEffect>
                                  </p:childTnLst>
                                </p:cTn>
                              </p:par>
                              <p:par>
                                <p:cTn id="8" presetClass="entr" presetSubtype="0" presetID="9" grpId="1" fill="hold">
                                  <p:stCondLst>
                                    <p:cond delay="0"/>
                                  </p:stCondLst>
                                  <p:iterate type="el" backwards="0">
                                    <p:tmAbs val="0"/>
                                  </p:iterate>
                                  <p:childTnLst>
                                    <p:set>
                                      <p:cBhvr>
                                        <p:cTn id="9" fill="hold"/>
                                        <p:tgtEl>
                                          <p:spTgt spid="63">
                                            <p:txEl>
                                              <p:pRg st="0" end="0"/>
                                            </p:txEl>
                                          </p:spTgt>
                                        </p:tgtEl>
                                        <p:attrNameLst>
                                          <p:attrName>style.visibility</p:attrName>
                                        </p:attrNameLst>
                                      </p:cBhvr>
                                      <p:to>
                                        <p:strVal val="visible"/>
                                      </p:to>
                                    </p:set>
                                    <p:animEffect filter="dissolve" transition="in">
                                      <p:cBhvr>
                                        <p:cTn id="10" dur="250"/>
                                        <p:tgtEl>
                                          <p:spTgt spid="6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9" grpId="1" fill="hold">
                                  <p:stCondLst>
                                    <p:cond delay="0"/>
                                  </p:stCondLst>
                                  <p:iterate type="el" backwards="0">
                                    <p:tmAbs val="0"/>
                                  </p:iterate>
                                  <p:childTnLst>
                                    <p:set>
                                      <p:cBhvr>
                                        <p:cTn id="14" fill="hold"/>
                                        <p:tgtEl>
                                          <p:spTgt spid="63">
                                            <p:txEl>
                                              <p:pRg st="1" end="1"/>
                                            </p:txEl>
                                          </p:spTgt>
                                        </p:tgtEl>
                                        <p:attrNameLst>
                                          <p:attrName>style.visibility</p:attrName>
                                        </p:attrNameLst>
                                      </p:cBhvr>
                                      <p:to>
                                        <p:strVal val="visible"/>
                                      </p:to>
                                    </p:set>
                                    <p:animEffect filter="dissolve" transition="in">
                                      <p:cBhvr>
                                        <p:cTn id="15" dur="250"/>
                                        <p:tgtEl>
                                          <p:spTgt spid="6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nodeType="clickEffect" presetClass="entr" presetSubtype="0" presetID="9" grpId="1" fill="hold">
                                  <p:stCondLst>
                                    <p:cond delay="0"/>
                                  </p:stCondLst>
                                  <p:iterate type="el" backwards="0">
                                    <p:tmAbs val="0"/>
                                  </p:iterate>
                                  <p:childTnLst>
                                    <p:set>
                                      <p:cBhvr>
                                        <p:cTn id="19" fill="hold"/>
                                        <p:tgtEl>
                                          <p:spTgt spid="63">
                                            <p:txEl>
                                              <p:pRg st="2" end="2"/>
                                            </p:txEl>
                                          </p:spTgt>
                                        </p:tgtEl>
                                        <p:attrNameLst>
                                          <p:attrName>style.visibility</p:attrName>
                                        </p:attrNameLst>
                                      </p:cBhvr>
                                      <p:to>
                                        <p:strVal val="visible"/>
                                      </p:to>
                                    </p:set>
                                    <p:animEffect filter="dissolve" transition="in">
                                      <p:cBhvr>
                                        <p:cTn id="20" dur="250"/>
                                        <p:tgtEl>
                                          <p:spTgt spid="6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9" grpId="1" fill="hold">
                                  <p:stCondLst>
                                    <p:cond delay="0"/>
                                  </p:stCondLst>
                                  <p:iterate type="el" backwards="0">
                                    <p:tmAbs val="0"/>
                                  </p:iterate>
                                  <p:childTnLst>
                                    <p:set>
                                      <p:cBhvr>
                                        <p:cTn id="24" fill="hold"/>
                                        <p:tgtEl>
                                          <p:spTgt spid="63">
                                            <p:txEl>
                                              <p:pRg st="3" end="3"/>
                                            </p:txEl>
                                          </p:spTgt>
                                        </p:tgtEl>
                                        <p:attrNameLst>
                                          <p:attrName>style.visibility</p:attrName>
                                        </p:attrNameLst>
                                      </p:cBhvr>
                                      <p:to>
                                        <p:strVal val="visible"/>
                                      </p:to>
                                    </p:set>
                                    <p:animEffect filter="dissolve" transition="in">
                                      <p:cBhvr>
                                        <p:cTn id="25" dur="250"/>
                                        <p:tgtEl>
                                          <p:spTgt spid="63">
                                            <p:txEl>
                                              <p:pRg st="3" end="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63" grpId="1"/>
    </p:bld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 name="Shape 65"/>
          <p:cNvSpPr/>
          <p:nvPr>
            <p:ph type="title"/>
          </p:nvPr>
        </p:nvSpPr>
        <p:spPr>
          <a:prstGeom prst="rect">
            <a:avLst/>
          </a:prstGeom>
        </p:spPr>
        <p:txBody>
          <a:bodyPr/>
          <a:lstStyle/>
          <a:p>
            <a:pPr lvl="0">
              <a:defRPr cap="none" spc="0" sz="1800">
                <a:solidFill>
                  <a:srgbClr val="000000"/>
                </a:solidFill>
              </a:defRPr>
            </a:pPr>
            <a:r>
              <a:rPr cap="all" spc="1200" sz="6000">
                <a:solidFill>
                  <a:srgbClr val="FFFFFF"/>
                </a:solidFill>
              </a:rPr>
              <a:t>Acquisition</a:t>
            </a:r>
          </a:p>
        </p:txBody>
      </p:sp>
      <p:sp>
        <p:nvSpPr>
          <p:cNvPr id="66" name="Shape 66"/>
          <p:cNvSpPr/>
          <p:nvPr>
            <p:ph type="body" idx="1"/>
          </p:nvPr>
        </p:nvSpPr>
        <p:spPr>
          <a:xfrm>
            <a:off x="952500" y="2269066"/>
            <a:ext cx="11099800" cy="6707920"/>
          </a:xfrm>
          <a:prstGeom prst="rect">
            <a:avLst/>
          </a:prstGeom>
        </p:spPr>
        <p:txBody>
          <a:bodyPr anchor="t"/>
          <a:lstStyle/>
          <a:p>
            <a:pPr lvl="0">
              <a:defRPr sz="1800">
                <a:solidFill>
                  <a:srgbClr val="000000"/>
                </a:solidFill>
              </a:defRPr>
            </a:pPr>
            <a:r>
              <a:rPr sz="3600">
                <a:solidFill>
                  <a:srgbClr val="FFFFFF"/>
                </a:solidFill>
                <a:latin typeface="+mj-lt"/>
                <a:ea typeface="+mj-ea"/>
                <a:cs typeface="+mj-cs"/>
                <a:sym typeface="Helvetica"/>
              </a:rPr>
              <a:t>Scrape information plays from </a:t>
            </a:r>
            <a:r>
              <a:rPr sz="3600" u="sng">
                <a:solidFill>
                  <a:srgbClr val="FFFFFF"/>
                </a:solidFill>
                <a:latin typeface="+mj-lt"/>
                <a:ea typeface="+mj-ea"/>
                <a:cs typeface="+mj-cs"/>
                <a:sym typeface="Helvetica"/>
                <a:hlinkClick r:id="rId2" invalidUrl="" action="" tgtFrame="" tooltip="" history="1" highlightClick="0" endSnd="0"/>
              </a:rPr>
              <a:t>pro-football-reference.com</a:t>
            </a:r>
            <a:r>
              <a:rPr sz="3600">
                <a:solidFill>
                  <a:srgbClr val="FFFFFF"/>
                </a:solidFill>
                <a:latin typeface="+mj-lt"/>
                <a:ea typeface="+mj-ea"/>
                <a:cs typeface="+mj-cs"/>
                <a:sym typeface="Helvetica"/>
              </a:rPr>
              <a:t> </a:t>
            </a:r>
            <a:endParaRPr sz="3600">
              <a:solidFill>
                <a:srgbClr val="FFFFFF"/>
              </a:solidFill>
              <a:latin typeface="+mj-lt"/>
              <a:ea typeface="+mj-ea"/>
              <a:cs typeface="+mj-cs"/>
              <a:sym typeface="Helvetica"/>
            </a:endParaRPr>
          </a:p>
          <a:p>
            <a:pPr lvl="1">
              <a:spcBef>
                <a:spcPts val="1800"/>
              </a:spcBef>
              <a:defRPr sz="1800">
                <a:solidFill>
                  <a:srgbClr val="000000"/>
                </a:solidFill>
              </a:defRPr>
            </a:pPr>
            <a:r>
              <a:rPr sz="3600">
                <a:solidFill>
                  <a:srgbClr val="FFFFFF"/>
                </a:solidFill>
                <a:latin typeface="+mj-lt"/>
                <a:ea typeface="+mj-ea"/>
                <a:cs typeface="+mj-cs"/>
                <a:sym typeface="Helvetica"/>
              </a:rPr>
              <a:t>290,945 passes</a:t>
            </a:r>
            <a:endParaRPr sz="3600">
              <a:solidFill>
                <a:srgbClr val="FFFFFF"/>
              </a:solidFill>
              <a:latin typeface="+mj-lt"/>
              <a:ea typeface="+mj-ea"/>
              <a:cs typeface="+mj-cs"/>
              <a:sym typeface="Helvetica"/>
            </a:endParaRPr>
          </a:p>
          <a:p>
            <a:pPr lvl="1">
              <a:spcBef>
                <a:spcPts val="1800"/>
              </a:spcBef>
              <a:defRPr sz="1800">
                <a:solidFill>
                  <a:srgbClr val="000000"/>
                </a:solidFill>
              </a:defRPr>
            </a:pPr>
            <a:r>
              <a:rPr sz="3600">
                <a:solidFill>
                  <a:srgbClr val="FFFFFF"/>
                </a:solidFill>
                <a:latin typeface="+mj-lt"/>
                <a:ea typeface="+mj-ea"/>
                <a:cs typeface="+mj-cs"/>
                <a:sym typeface="Helvetica"/>
              </a:rPr>
              <a:t>241,372 runs</a:t>
            </a:r>
            <a:endParaRPr sz="3600">
              <a:solidFill>
                <a:srgbClr val="FFFFFF"/>
              </a:solidFill>
              <a:latin typeface="+mj-lt"/>
              <a:ea typeface="+mj-ea"/>
              <a:cs typeface="+mj-cs"/>
              <a:sym typeface="Helvetica"/>
            </a:endParaRPr>
          </a:p>
          <a:p>
            <a:pPr lvl="1">
              <a:spcBef>
                <a:spcPts val="1800"/>
              </a:spcBef>
              <a:defRPr sz="1800">
                <a:solidFill>
                  <a:srgbClr val="000000"/>
                </a:solidFill>
              </a:defRPr>
            </a:pPr>
            <a:r>
              <a:rPr sz="3600">
                <a:solidFill>
                  <a:srgbClr val="FFFFFF"/>
                </a:solidFill>
                <a:latin typeface="+mj-lt"/>
                <a:ea typeface="+mj-ea"/>
                <a:cs typeface="+mj-cs"/>
                <a:sym typeface="Helvetica"/>
              </a:rPr>
              <a:t>4942 field goals</a:t>
            </a:r>
            <a:endParaRPr sz="3600">
              <a:solidFill>
                <a:srgbClr val="FFFFFF"/>
              </a:solidFill>
              <a:latin typeface="+mj-lt"/>
              <a:ea typeface="+mj-ea"/>
              <a:cs typeface="+mj-cs"/>
              <a:sym typeface="Helvetica"/>
            </a:endParaRPr>
          </a:p>
          <a:p>
            <a:pPr lvl="1">
              <a:spcBef>
                <a:spcPts val="1800"/>
              </a:spcBef>
              <a:defRPr sz="1800">
                <a:solidFill>
                  <a:srgbClr val="000000"/>
                </a:solidFill>
              </a:defRPr>
            </a:pPr>
            <a:r>
              <a:rPr sz="3600">
                <a:solidFill>
                  <a:srgbClr val="FFFFFF"/>
                </a:solidFill>
                <a:latin typeface="+mj-lt"/>
                <a:ea typeface="+mj-ea"/>
                <a:cs typeface="+mj-cs"/>
                <a:sym typeface="Helvetica"/>
              </a:rPr>
              <a:t>5773 players</a:t>
            </a:r>
            <a:endParaRPr sz="3600">
              <a:solidFill>
                <a:srgbClr val="FFFFFF"/>
              </a:solidFill>
              <a:latin typeface="+mj-lt"/>
              <a:ea typeface="+mj-ea"/>
              <a:cs typeface="+mj-cs"/>
              <a:sym typeface="Helvetica"/>
            </a:endParaRPr>
          </a:p>
          <a:p>
            <a:pPr lvl="1">
              <a:spcBef>
                <a:spcPts val="1800"/>
              </a:spcBef>
              <a:defRPr sz="1800">
                <a:solidFill>
                  <a:srgbClr val="000000"/>
                </a:solidFill>
              </a:defRPr>
            </a:pPr>
            <a:r>
              <a:rPr sz="3600">
                <a:solidFill>
                  <a:srgbClr val="FFFFFF"/>
                </a:solidFill>
                <a:latin typeface="+mj-lt"/>
                <a:ea typeface="+mj-ea"/>
                <a:cs typeface="+mj-cs"/>
                <a:sym typeface="Helvetica"/>
              </a:rPr>
              <a:t>4312 games</a:t>
            </a:r>
            <a:endParaRPr sz="3600">
              <a:solidFill>
                <a:srgbClr val="FFFFFF"/>
              </a:solidFill>
              <a:latin typeface="+mj-lt"/>
              <a:ea typeface="+mj-ea"/>
              <a:cs typeface="+mj-cs"/>
              <a:sym typeface="Helvetica"/>
            </a:endParaRPr>
          </a:p>
          <a:p>
            <a:pPr lvl="0">
              <a:defRPr sz="1800">
                <a:solidFill>
                  <a:srgbClr val="000000"/>
                </a:solidFill>
              </a:defRPr>
            </a:pPr>
            <a:r>
              <a:rPr sz="3600">
                <a:solidFill>
                  <a:srgbClr val="FFFFFF"/>
                </a:solidFill>
                <a:latin typeface="+mj-lt"/>
                <a:ea typeface="+mj-ea"/>
                <a:cs typeface="+mj-cs"/>
                <a:sym typeface="Helvetica"/>
              </a:rPr>
              <a:t>Pull date, time, score, venue information from </a:t>
            </a:r>
            <a:r>
              <a:rPr sz="3600" u="sng">
                <a:solidFill>
                  <a:srgbClr val="FFFFFF"/>
                </a:solidFill>
                <a:latin typeface="+mj-lt"/>
                <a:ea typeface="+mj-ea"/>
                <a:cs typeface="+mj-cs"/>
                <a:sym typeface="Helvetica"/>
                <a:hlinkClick r:id="rId3" invalidUrl="" action="" tgtFrame="" tooltip="" history="1" highlightClick="0" endSnd="0"/>
              </a:rPr>
              <a:t>nfl.com</a:t>
            </a:r>
          </a:p>
        </p:txBody>
      </p:sp>
    </p:spTree>
  </p:cSld>
  <p:clrMapOvr>
    <a:masterClrMapping/>
  </p:clrMapOvr>
  <p:transition spd="slow" advClick="1">
    <p:dissolve/>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9" grpId="1" fill="hold">
                                  <p:stCondLst>
                                    <p:cond delay="0"/>
                                  </p:stCondLst>
                                  <p:iterate type="el" backwards="0">
                                    <p:tmAbs val="0"/>
                                  </p:iterate>
                                  <p:childTnLst>
                                    <p:set>
                                      <p:cBhvr>
                                        <p:cTn id="6" fill="hold"/>
                                        <p:tgtEl>
                                          <p:spTgt spid="66">
                                            <p:bg/>
                                          </p:spTgt>
                                        </p:tgtEl>
                                        <p:attrNameLst>
                                          <p:attrName>style.visibility</p:attrName>
                                        </p:attrNameLst>
                                      </p:cBhvr>
                                      <p:to>
                                        <p:strVal val="visible"/>
                                      </p:to>
                                    </p:set>
                                    <p:animEffect filter="dissolve" transition="in">
                                      <p:cBhvr>
                                        <p:cTn id="7" dur="250"/>
                                        <p:tgtEl>
                                          <p:spTgt spid="66">
                                            <p:bg/>
                                          </p:spTgt>
                                        </p:tgtEl>
                                      </p:cBhvr>
                                    </p:animEffect>
                                  </p:childTnLst>
                                </p:cTn>
                              </p:par>
                              <p:par>
                                <p:cTn id="8" presetClass="entr" presetSubtype="0" presetID="9" grpId="1" fill="hold">
                                  <p:stCondLst>
                                    <p:cond delay="0"/>
                                  </p:stCondLst>
                                  <p:iterate type="el" backwards="0">
                                    <p:tmAbs val="0"/>
                                  </p:iterate>
                                  <p:childTnLst>
                                    <p:set>
                                      <p:cBhvr>
                                        <p:cTn id="9" fill="hold"/>
                                        <p:tgtEl>
                                          <p:spTgt spid="66">
                                            <p:txEl>
                                              <p:pRg st="0" end="0"/>
                                            </p:txEl>
                                          </p:spTgt>
                                        </p:tgtEl>
                                        <p:attrNameLst>
                                          <p:attrName>style.visibility</p:attrName>
                                        </p:attrNameLst>
                                      </p:cBhvr>
                                      <p:to>
                                        <p:strVal val="visible"/>
                                      </p:to>
                                    </p:set>
                                    <p:animEffect filter="dissolve" transition="in">
                                      <p:cBhvr>
                                        <p:cTn id="10" dur="250"/>
                                        <p:tgtEl>
                                          <p:spTgt spid="6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9" grpId="1" fill="hold">
                                  <p:stCondLst>
                                    <p:cond delay="0"/>
                                  </p:stCondLst>
                                  <p:iterate type="el" backwards="0">
                                    <p:tmAbs val="0"/>
                                  </p:iterate>
                                  <p:childTnLst>
                                    <p:set>
                                      <p:cBhvr>
                                        <p:cTn id="14" fill="hold"/>
                                        <p:tgtEl>
                                          <p:spTgt spid="66">
                                            <p:txEl>
                                              <p:pRg st="1" end="1"/>
                                            </p:txEl>
                                          </p:spTgt>
                                        </p:tgtEl>
                                        <p:attrNameLst>
                                          <p:attrName>style.visibility</p:attrName>
                                        </p:attrNameLst>
                                      </p:cBhvr>
                                      <p:to>
                                        <p:strVal val="visible"/>
                                      </p:to>
                                    </p:set>
                                    <p:animEffect filter="dissolve" transition="in">
                                      <p:cBhvr>
                                        <p:cTn id="15" dur="250"/>
                                        <p:tgtEl>
                                          <p:spTgt spid="66">
                                            <p:txEl>
                                              <p:pRg st="1" end="1"/>
                                            </p:txEl>
                                          </p:spTgt>
                                        </p:tgtEl>
                                      </p:cBhvr>
                                    </p:animEffect>
                                  </p:childTnLst>
                                </p:cTn>
                              </p:par>
                            </p:childTnLst>
                          </p:cTn>
                        </p:par>
                        <p:par>
                          <p:cTn id="16" fill="hold">
                            <p:stCondLst>
                              <p:cond delay="250"/>
                            </p:stCondLst>
                            <p:childTnLst>
                              <p:par>
                                <p:cTn id="17" nodeType="afterEffect" presetClass="entr" presetSubtype="0" presetID="9" grpId="1" fill="hold">
                                  <p:stCondLst>
                                    <p:cond delay="0"/>
                                  </p:stCondLst>
                                  <p:iterate type="el" backwards="0">
                                    <p:tmAbs val="0"/>
                                  </p:iterate>
                                  <p:childTnLst>
                                    <p:set>
                                      <p:cBhvr>
                                        <p:cTn id="18" fill="hold"/>
                                        <p:tgtEl>
                                          <p:spTgt spid="66">
                                            <p:txEl>
                                              <p:pRg st="2" end="2"/>
                                            </p:txEl>
                                          </p:spTgt>
                                        </p:tgtEl>
                                        <p:attrNameLst>
                                          <p:attrName>style.visibility</p:attrName>
                                        </p:attrNameLst>
                                      </p:cBhvr>
                                      <p:to>
                                        <p:strVal val="visible"/>
                                      </p:to>
                                    </p:set>
                                    <p:animEffect filter="dissolve" transition="in">
                                      <p:cBhvr>
                                        <p:cTn id="19" dur="250"/>
                                        <p:tgtEl>
                                          <p:spTgt spid="66">
                                            <p:txEl>
                                              <p:pRg st="2" end="2"/>
                                            </p:txEl>
                                          </p:spTgt>
                                        </p:tgtEl>
                                      </p:cBhvr>
                                    </p:animEffect>
                                  </p:childTnLst>
                                </p:cTn>
                              </p:par>
                            </p:childTnLst>
                          </p:cTn>
                        </p:par>
                        <p:par>
                          <p:cTn id="20" fill="hold">
                            <p:stCondLst>
                              <p:cond delay="500"/>
                            </p:stCondLst>
                            <p:childTnLst>
                              <p:par>
                                <p:cTn id="21" nodeType="afterEffect" presetClass="entr" presetSubtype="0" presetID="9" grpId="1" fill="hold">
                                  <p:stCondLst>
                                    <p:cond delay="0"/>
                                  </p:stCondLst>
                                  <p:iterate type="el" backwards="0">
                                    <p:tmAbs val="0"/>
                                  </p:iterate>
                                  <p:childTnLst>
                                    <p:set>
                                      <p:cBhvr>
                                        <p:cTn id="22" fill="hold"/>
                                        <p:tgtEl>
                                          <p:spTgt spid="66">
                                            <p:txEl>
                                              <p:pRg st="3" end="3"/>
                                            </p:txEl>
                                          </p:spTgt>
                                        </p:tgtEl>
                                        <p:attrNameLst>
                                          <p:attrName>style.visibility</p:attrName>
                                        </p:attrNameLst>
                                      </p:cBhvr>
                                      <p:to>
                                        <p:strVal val="visible"/>
                                      </p:to>
                                    </p:set>
                                    <p:animEffect filter="dissolve" transition="in">
                                      <p:cBhvr>
                                        <p:cTn id="23" dur="250"/>
                                        <p:tgtEl>
                                          <p:spTgt spid="66">
                                            <p:txEl>
                                              <p:pRg st="3" end="3"/>
                                            </p:txEl>
                                          </p:spTgt>
                                        </p:tgtEl>
                                      </p:cBhvr>
                                    </p:animEffect>
                                  </p:childTnLst>
                                </p:cTn>
                              </p:par>
                            </p:childTnLst>
                          </p:cTn>
                        </p:par>
                        <p:par>
                          <p:cTn id="24" fill="hold">
                            <p:stCondLst>
                              <p:cond delay="750"/>
                            </p:stCondLst>
                            <p:childTnLst>
                              <p:par>
                                <p:cTn id="25" nodeType="afterEffect" presetClass="entr" presetSubtype="0" presetID="9" grpId="1" fill="hold">
                                  <p:stCondLst>
                                    <p:cond delay="0"/>
                                  </p:stCondLst>
                                  <p:iterate type="el" backwards="0">
                                    <p:tmAbs val="0"/>
                                  </p:iterate>
                                  <p:childTnLst>
                                    <p:set>
                                      <p:cBhvr>
                                        <p:cTn id="26" fill="hold"/>
                                        <p:tgtEl>
                                          <p:spTgt spid="66">
                                            <p:txEl>
                                              <p:pRg st="4" end="4"/>
                                            </p:txEl>
                                          </p:spTgt>
                                        </p:tgtEl>
                                        <p:attrNameLst>
                                          <p:attrName>style.visibility</p:attrName>
                                        </p:attrNameLst>
                                      </p:cBhvr>
                                      <p:to>
                                        <p:strVal val="visible"/>
                                      </p:to>
                                    </p:set>
                                    <p:animEffect filter="dissolve" transition="in">
                                      <p:cBhvr>
                                        <p:cTn id="27" dur="250"/>
                                        <p:tgtEl>
                                          <p:spTgt spid="66">
                                            <p:txEl>
                                              <p:pRg st="4" end="4"/>
                                            </p:txEl>
                                          </p:spTgt>
                                        </p:tgtEl>
                                      </p:cBhvr>
                                    </p:animEffect>
                                  </p:childTnLst>
                                </p:cTn>
                              </p:par>
                            </p:childTnLst>
                          </p:cTn>
                        </p:par>
                        <p:par>
                          <p:cTn id="28" fill="hold">
                            <p:stCondLst>
                              <p:cond delay="1000"/>
                            </p:stCondLst>
                            <p:childTnLst>
                              <p:par>
                                <p:cTn id="29" nodeType="afterEffect" presetClass="entr" presetSubtype="0" presetID="9" grpId="1" fill="hold">
                                  <p:stCondLst>
                                    <p:cond delay="0"/>
                                  </p:stCondLst>
                                  <p:iterate type="el" backwards="0">
                                    <p:tmAbs val="0"/>
                                  </p:iterate>
                                  <p:childTnLst>
                                    <p:set>
                                      <p:cBhvr>
                                        <p:cTn id="30" fill="hold"/>
                                        <p:tgtEl>
                                          <p:spTgt spid="66">
                                            <p:txEl>
                                              <p:pRg st="5" end="5"/>
                                            </p:txEl>
                                          </p:spTgt>
                                        </p:tgtEl>
                                        <p:attrNameLst>
                                          <p:attrName>style.visibility</p:attrName>
                                        </p:attrNameLst>
                                      </p:cBhvr>
                                      <p:to>
                                        <p:strVal val="visible"/>
                                      </p:to>
                                    </p:set>
                                    <p:animEffect filter="dissolve" transition="in">
                                      <p:cBhvr>
                                        <p:cTn id="31" dur="250"/>
                                        <p:tgtEl>
                                          <p:spTgt spid="66">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nodeType="clickEffect" presetClass="entr" presetSubtype="0" presetID="9" grpId="1" fill="hold">
                                  <p:stCondLst>
                                    <p:cond delay="0"/>
                                  </p:stCondLst>
                                  <p:iterate type="el" backwards="0">
                                    <p:tmAbs val="0"/>
                                  </p:iterate>
                                  <p:childTnLst>
                                    <p:set>
                                      <p:cBhvr>
                                        <p:cTn id="35" fill="hold"/>
                                        <p:tgtEl>
                                          <p:spTgt spid="66">
                                            <p:txEl>
                                              <p:pRg st="6" end="6"/>
                                            </p:txEl>
                                          </p:spTgt>
                                        </p:tgtEl>
                                        <p:attrNameLst>
                                          <p:attrName>style.visibility</p:attrName>
                                        </p:attrNameLst>
                                      </p:cBhvr>
                                      <p:to>
                                        <p:strVal val="visible"/>
                                      </p:to>
                                    </p:set>
                                    <p:animEffect filter="dissolve" transition="in">
                                      <p:cBhvr>
                                        <p:cTn id="36" dur="250"/>
                                        <p:tgtEl>
                                          <p:spTgt spid="66">
                                            <p:txEl>
                                              <p:pRg st="6" end="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66" grpId="1"/>
    </p:bldLst>
  </p:timing>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8" name="Screen Shot 2015-09-25 at 19.41.25.png"/>
          <p:cNvPicPr/>
          <p:nvPr/>
        </p:nvPicPr>
        <p:blipFill>
          <a:blip r:embed="rId3">
            <a:extLst/>
          </a:blip>
          <a:stretch>
            <a:fillRect/>
          </a:stretch>
        </p:blipFill>
        <p:spPr>
          <a:xfrm>
            <a:off x="1179700" y="2808957"/>
            <a:ext cx="8762754" cy="4366918"/>
          </a:xfrm>
          <a:prstGeom prst="rect">
            <a:avLst/>
          </a:prstGeom>
          <a:ln w="12700">
            <a:miter lim="400000"/>
          </a:ln>
          <a:effectLst>
            <a:reflection blurRad="0" stA="13423" stPos="0" endA="0" endPos="40000" dist="0" dir="5400000" fadeDir="5400000" sx="100000" sy="-100000" kx="0" ky="0" algn="bl" rotWithShape="0"/>
          </a:effectLst>
        </p:spPr>
      </p:pic>
      <p:sp>
        <p:nvSpPr>
          <p:cNvPr id="69" name="Shape 69"/>
          <p:cNvSpPr/>
          <p:nvPr>
            <p:ph type="title" idx="4294967295"/>
          </p:nvPr>
        </p:nvSpPr>
        <p:spPr>
          <a:prstGeom prst="rect">
            <a:avLst/>
          </a:prstGeom>
        </p:spPr>
        <p:txBody>
          <a:bodyPr/>
          <a:lstStyle/>
          <a:p>
            <a:pPr lvl="0">
              <a:defRPr cap="none" spc="0" sz="1800">
                <a:solidFill>
                  <a:srgbClr val="000000"/>
                </a:solidFill>
              </a:defRPr>
            </a:pPr>
            <a:r>
              <a:rPr cap="all" spc="1200" sz="6000">
                <a:solidFill>
                  <a:srgbClr val="FFFFFF"/>
                </a:solidFill>
              </a:rPr>
              <a:t>SOURCES</a:t>
            </a:r>
          </a:p>
        </p:txBody>
      </p:sp>
      <p:pic>
        <p:nvPicPr>
          <p:cNvPr id="70" name="Screen Shot 2015-09-25 at 19.35.23.png"/>
          <p:cNvPicPr/>
          <p:nvPr/>
        </p:nvPicPr>
        <p:blipFill>
          <a:blip r:embed="rId4">
            <a:extLst/>
          </a:blip>
          <a:stretch>
            <a:fillRect/>
          </a:stretch>
        </p:blipFill>
        <p:spPr>
          <a:xfrm>
            <a:off x="3914565" y="2358437"/>
            <a:ext cx="7931818" cy="5267957"/>
          </a:xfrm>
          <a:prstGeom prst="rect">
            <a:avLst/>
          </a:prstGeom>
          <a:ln w="12700">
            <a:miter lim="400000"/>
          </a:ln>
          <a:effectLst>
            <a:reflection blurRad="0" stA="13423" stPos="0" endA="0" endPos="40000" dist="0" dir="5400000" fadeDir="5400000" sx="100000" sy="-100000" kx="0" ky="0" algn="bl" rotWithShape="0"/>
          </a:effectLst>
        </p:spPr>
      </p:pic>
    </p:spTree>
  </p:cSld>
  <p:clrMapOvr>
    <a:masterClrMapping/>
  </p:clrMapOvr>
  <p:transition spd="fast" advClick="1">
    <p:dissolve/>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32" presetID="23" grpId="1" fill="hold">
                                  <p:stCondLst>
                                    <p:cond delay="0"/>
                                  </p:stCondLst>
                                  <p:iterate type="el" backwards="0">
                                    <p:tmAbs val="0"/>
                                  </p:iterate>
                                  <p:childTnLst>
                                    <p:set>
                                      <p:cBhvr>
                                        <p:cTn id="6" fill="hold"/>
                                        <p:tgtEl>
                                          <p:spTgt spid="68"/>
                                        </p:tgtEl>
                                        <p:attrNameLst>
                                          <p:attrName>style.visibility</p:attrName>
                                        </p:attrNameLst>
                                      </p:cBhvr>
                                      <p:to>
                                        <p:strVal val="visible"/>
                                      </p:to>
                                    </p:set>
                                    <p:anim calcmode="lin" valueType="num">
                                      <p:cBhvr>
                                        <p:cTn id="7" dur="1000" fill="hold"/>
                                        <p:tgtEl>
                                          <p:spTgt spid="68"/>
                                        </p:tgtEl>
                                        <p:attrNameLst>
                                          <p:attrName>ppt_w</p:attrName>
                                        </p:attrNameLst>
                                      </p:cBhvr>
                                      <p:tavLst>
                                        <p:tav tm="0">
                                          <p:val>
                                            <p:fltVal val="0"/>
                                          </p:val>
                                        </p:tav>
                                        <p:tav tm="100000">
                                          <p:val>
                                            <p:strVal val="#ppt_w"/>
                                          </p:val>
                                        </p:tav>
                                      </p:tavLst>
                                    </p:anim>
                                    <p:anim calcmode="lin" valueType="num">
                                      <p:cBhvr>
                                        <p:cTn id="8" dur="1000" fill="hold"/>
                                        <p:tgtEl>
                                          <p:spTgt spid="68"/>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32" presetID="23" grpId="2" fill="hold">
                                  <p:stCondLst>
                                    <p:cond delay="0"/>
                                  </p:stCondLst>
                                  <p:iterate type="el" backwards="0">
                                    <p:tmAbs val="0"/>
                                  </p:iterate>
                                  <p:childTnLst>
                                    <p:set>
                                      <p:cBhvr>
                                        <p:cTn id="12" fill="hold"/>
                                        <p:tgtEl>
                                          <p:spTgt spid="70"/>
                                        </p:tgtEl>
                                        <p:attrNameLst>
                                          <p:attrName>style.visibility</p:attrName>
                                        </p:attrNameLst>
                                      </p:cBhvr>
                                      <p:to>
                                        <p:strVal val="visible"/>
                                      </p:to>
                                    </p:set>
                                    <p:anim calcmode="lin" valueType="num">
                                      <p:cBhvr>
                                        <p:cTn id="13" dur="1000" fill="hold"/>
                                        <p:tgtEl>
                                          <p:spTgt spid="70"/>
                                        </p:tgtEl>
                                        <p:attrNameLst>
                                          <p:attrName>ppt_w</p:attrName>
                                        </p:attrNameLst>
                                      </p:cBhvr>
                                      <p:tavLst>
                                        <p:tav tm="0">
                                          <p:val>
                                            <p:fltVal val="0"/>
                                          </p:val>
                                        </p:tav>
                                        <p:tav tm="100000">
                                          <p:val>
                                            <p:strVal val="#ppt_w"/>
                                          </p:val>
                                        </p:tav>
                                      </p:tavLst>
                                    </p:anim>
                                    <p:anim calcmode="lin" valueType="num">
                                      <p:cBhvr>
                                        <p:cTn id="14" dur="1000" fill="hold"/>
                                        <p:tgtEl>
                                          <p:spTgt spid="7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0" grpId="2"/>
      <p:bldP build="whole" bldLvl="1" animBg="1" rev="0" advAuto="0" spid="68" grpId="1"/>
    </p:bldLst>
  </p:timing>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4" name="Shape 74"/>
          <p:cNvSpPr/>
          <p:nvPr>
            <p:ph type="title" idx="4294967295"/>
          </p:nvPr>
        </p:nvSpPr>
        <p:spPr>
          <a:prstGeom prst="rect">
            <a:avLst/>
          </a:prstGeom>
        </p:spPr>
        <p:txBody>
          <a:bodyPr/>
          <a:lstStyle/>
          <a:p>
            <a:pPr lvl="0">
              <a:defRPr cap="none" spc="0" sz="1800">
                <a:solidFill>
                  <a:srgbClr val="000000"/>
                </a:solidFill>
              </a:defRPr>
            </a:pPr>
            <a:r>
              <a:rPr cap="all" spc="1200" sz="6000">
                <a:solidFill>
                  <a:srgbClr val="FFFFFF"/>
                </a:solidFill>
              </a:rPr>
              <a:t>STRUCTURE</a:t>
            </a:r>
          </a:p>
        </p:txBody>
      </p:sp>
      <p:graphicFrame>
        <p:nvGraphicFramePr>
          <p:cNvPr id="75" name="Table 75"/>
          <p:cNvGraphicFramePr/>
          <p:nvPr/>
        </p:nvGraphicFramePr>
        <p:xfrm>
          <a:off x="881572" y="5943829"/>
          <a:ext cx="3555696" cy="1536701"/>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887336"/>
                <a:gridCol w="887336"/>
                <a:gridCol w="887336"/>
                <a:gridCol w="887336"/>
              </a:tblGrid>
              <a:tr h="306070">
                <a:tc gridSpan="4">
                  <a:txBody>
                    <a:bodyPr/>
                    <a:lstStyle/>
                    <a:p>
                      <a:pPr lvl="0" defTabSz="914400">
                        <a:defRPr>
                          <a:solidFill>
                            <a:srgbClr val="000000"/>
                          </a:solidFill>
                        </a:defRPr>
                      </a:pPr>
                      <a:r>
                        <a:rPr sz="1100">
                          <a:solidFill>
                            <a:srgbClr val="FFFFFF"/>
                          </a:solidFill>
                          <a:latin typeface="+mj-lt"/>
                          <a:ea typeface="+mj-ea"/>
                          <a:cs typeface="+mj-cs"/>
                          <a:sym typeface="Helvetica"/>
                        </a:rPr>
                        <a:t>PASSES</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hMerge="1">
                  <a:tcPr/>
                </a:tc>
                <a:tc hMerge="1">
                  <a:tcPr/>
                </a:tc>
                <a:tc hMerge="1">
                  <a:tcPr/>
                </a:tc>
              </a:tr>
              <a:tr h="306070">
                <a:tc>
                  <a:txBody>
                    <a:bodyPr/>
                    <a:lstStyle/>
                    <a:p>
                      <a:pPr lvl="0" defTabSz="914400">
                        <a:defRPr>
                          <a:solidFill>
                            <a:srgbClr val="000000"/>
                          </a:solidFill>
                        </a:defRPr>
                      </a:pPr>
                      <a:r>
                        <a:rPr sz="1100">
                          <a:solidFill>
                            <a:srgbClr val="FFFFFF"/>
                          </a:solidFill>
                          <a:latin typeface="+mj-lt"/>
                          <a:ea typeface="+mj-ea"/>
                          <a:cs typeface="+mj-cs"/>
                          <a:sym typeface="Helvetica"/>
                        </a:rPr>
                        <a:t>DATE</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100">
                          <a:solidFill>
                            <a:srgbClr val="FFFFFF"/>
                          </a:solidFill>
                          <a:latin typeface="+mj-lt"/>
                          <a:ea typeface="+mj-ea"/>
                          <a:cs typeface="+mj-cs"/>
                          <a:sym typeface="Helvetica"/>
                        </a:rPr>
                        <a:t>OFF_TEAM</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100">
                          <a:solidFill>
                            <a:srgbClr val="FFFFFF"/>
                          </a:solidFill>
                          <a:latin typeface="+mj-lt"/>
                          <a:ea typeface="+mj-ea"/>
                          <a:cs typeface="+mj-cs"/>
                          <a:sym typeface="Helvetica"/>
                        </a:rPr>
                        <a:t>DEF_TEAM</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100">
                          <a:solidFill>
                            <a:srgbClr val="FFFFFF"/>
                          </a:solidFill>
                          <a:latin typeface="+mj-lt"/>
                          <a:ea typeface="+mj-ea"/>
                          <a:cs typeface="+mj-cs"/>
                          <a:sym typeface="Helvetica"/>
                        </a:rPr>
                        <a:t>OTHER VARs</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6070">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6070">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6070">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bl>
          </a:graphicData>
        </a:graphic>
      </p:graphicFrame>
      <p:graphicFrame>
        <p:nvGraphicFramePr>
          <p:cNvPr id="76" name="Table 76"/>
          <p:cNvGraphicFramePr/>
          <p:nvPr/>
        </p:nvGraphicFramePr>
        <p:xfrm>
          <a:off x="4757890" y="5943829"/>
          <a:ext cx="3555695" cy="1536701"/>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887336"/>
                <a:gridCol w="887336"/>
                <a:gridCol w="887336"/>
                <a:gridCol w="887336"/>
              </a:tblGrid>
              <a:tr h="306070">
                <a:tc gridSpan="4">
                  <a:txBody>
                    <a:bodyPr/>
                    <a:lstStyle/>
                    <a:p>
                      <a:pPr lvl="0" defTabSz="914400">
                        <a:defRPr>
                          <a:solidFill>
                            <a:srgbClr val="000000"/>
                          </a:solidFill>
                        </a:defRPr>
                      </a:pPr>
                      <a:r>
                        <a:rPr sz="1100">
                          <a:solidFill>
                            <a:srgbClr val="FFFFFF"/>
                          </a:solidFill>
                          <a:latin typeface="+mj-lt"/>
                          <a:ea typeface="+mj-ea"/>
                          <a:cs typeface="+mj-cs"/>
                          <a:sym typeface="Helvetica"/>
                        </a:rPr>
                        <a:t>RUSHES</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hMerge="1">
                  <a:tcPr/>
                </a:tc>
                <a:tc hMerge="1">
                  <a:tcPr/>
                </a:tc>
                <a:tc hMerge="1">
                  <a:tcPr/>
                </a:tc>
              </a:tr>
              <a:tr h="306070">
                <a:tc>
                  <a:txBody>
                    <a:bodyPr/>
                    <a:lstStyle/>
                    <a:p>
                      <a:pPr lvl="0" defTabSz="914400">
                        <a:defRPr>
                          <a:solidFill>
                            <a:srgbClr val="000000"/>
                          </a:solidFill>
                        </a:defRPr>
                      </a:pPr>
                      <a:r>
                        <a:rPr sz="1100">
                          <a:solidFill>
                            <a:srgbClr val="FFFFFF"/>
                          </a:solidFill>
                          <a:latin typeface="+mj-lt"/>
                          <a:ea typeface="+mj-ea"/>
                          <a:cs typeface="+mj-cs"/>
                          <a:sym typeface="Helvetica"/>
                        </a:rPr>
                        <a:t>DATE</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100">
                          <a:solidFill>
                            <a:srgbClr val="FFFFFF"/>
                          </a:solidFill>
                          <a:latin typeface="+mj-lt"/>
                          <a:ea typeface="+mj-ea"/>
                          <a:cs typeface="+mj-cs"/>
                          <a:sym typeface="Helvetica"/>
                        </a:rPr>
                        <a:t>OFF_TEAM</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100">
                          <a:solidFill>
                            <a:srgbClr val="FFFFFF"/>
                          </a:solidFill>
                          <a:latin typeface="+mj-lt"/>
                          <a:ea typeface="+mj-ea"/>
                          <a:cs typeface="+mj-cs"/>
                          <a:sym typeface="Helvetica"/>
                        </a:rPr>
                        <a:t>DEF_TEAM</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100">
                          <a:solidFill>
                            <a:srgbClr val="FFFFFF"/>
                          </a:solidFill>
                          <a:latin typeface="+mj-lt"/>
                          <a:ea typeface="+mj-ea"/>
                          <a:cs typeface="+mj-cs"/>
                          <a:sym typeface="Helvetica"/>
                        </a:rPr>
                        <a:t>OTHER VARs</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6070">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6070">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6070">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bl>
          </a:graphicData>
        </a:graphic>
      </p:graphicFrame>
      <p:graphicFrame>
        <p:nvGraphicFramePr>
          <p:cNvPr id="77" name="Table 77"/>
          <p:cNvGraphicFramePr/>
          <p:nvPr/>
        </p:nvGraphicFramePr>
        <p:xfrm>
          <a:off x="8631032" y="5943829"/>
          <a:ext cx="3555696" cy="1536701"/>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887336"/>
                <a:gridCol w="887336"/>
                <a:gridCol w="887336"/>
                <a:gridCol w="887336"/>
              </a:tblGrid>
              <a:tr h="306070">
                <a:tc gridSpan="4">
                  <a:txBody>
                    <a:bodyPr/>
                    <a:lstStyle/>
                    <a:p>
                      <a:pPr lvl="0" defTabSz="914400">
                        <a:defRPr>
                          <a:solidFill>
                            <a:srgbClr val="000000"/>
                          </a:solidFill>
                        </a:defRPr>
                      </a:pPr>
                      <a:r>
                        <a:rPr sz="1100">
                          <a:solidFill>
                            <a:srgbClr val="FFFFFF"/>
                          </a:solidFill>
                          <a:latin typeface="+mj-lt"/>
                          <a:ea typeface="+mj-ea"/>
                          <a:cs typeface="+mj-cs"/>
                          <a:sym typeface="Helvetica"/>
                        </a:rPr>
                        <a:t>FIELD GOALS</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hMerge="1">
                  <a:tcPr/>
                </a:tc>
                <a:tc hMerge="1">
                  <a:tcPr/>
                </a:tc>
                <a:tc hMerge="1">
                  <a:tcPr/>
                </a:tc>
              </a:tr>
              <a:tr h="306070">
                <a:tc>
                  <a:txBody>
                    <a:bodyPr/>
                    <a:lstStyle/>
                    <a:p>
                      <a:pPr lvl="0" defTabSz="914400">
                        <a:defRPr>
                          <a:solidFill>
                            <a:srgbClr val="000000"/>
                          </a:solidFill>
                        </a:defRPr>
                      </a:pPr>
                      <a:r>
                        <a:rPr sz="1100">
                          <a:solidFill>
                            <a:srgbClr val="FFFFFF"/>
                          </a:solidFill>
                          <a:latin typeface="+mj-lt"/>
                          <a:ea typeface="+mj-ea"/>
                          <a:cs typeface="+mj-cs"/>
                          <a:sym typeface="Helvetica"/>
                        </a:rPr>
                        <a:t>DATE</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100">
                          <a:solidFill>
                            <a:srgbClr val="FFFFFF"/>
                          </a:solidFill>
                          <a:latin typeface="+mj-lt"/>
                          <a:ea typeface="+mj-ea"/>
                          <a:cs typeface="+mj-cs"/>
                          <a:sym typeface="Helvetica"/>
                        </a:rPr>
                        <a:t>OFF_TEAM</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100">
                          <a:solidFill>
                            <a:srgbClr val="FFFFFF"/>
                          </a:solidFill>
                          <a:latin typeface="+mj-lt"/>
                          <a:ea typeface="+mj-ea"/>
                          <a:cs typeface="+mj-cs"/>
                          <a:sym typeface="Helvetica"/>
                        </a:rPr>
                        <a:t>DEF_TEAM</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100">
                          <a:solidFill>
                            <a:srgbClr val="FFFFFF"/>
                          </a:solidFill>
                          <a:latin typeface="+mj-lt"/>
                          <a:ea typeface="+mj-ea"/>
                          <a:cs typeface="+mj-cs"/>
                          <a:sym typeface="Helvetica"/>
                        </a:rPr>
                        <a:t>OTHER VARs</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6070">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6070">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6070">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1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bl>
          </a:graphicData>
        </a:graphic>
      </p:graphicFrame>
      <p:graphicFrame>
        <p:nvGraphicFramePr>
          <p:cNvPr id="78" name="Table 78"/>
          <p:cNvGraphicFramePr/>
          <p:nvPr/>
        </p:nvGraphicFramePr>
        <p:xfrm>
          <a:off x="3541134" y="2771299"/>
          <a:ext cx="5549994" cy="1530351"/>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1108728"/>
                <a:gridCol w="1108728"/>
                <a:gridCol w="1108728"/>
                <a:gridCol w="1108728"/>
                <a:gridCol w="1108728"/>
              </a:tblGrid>
              <a:tr h="304800">
                <a:tc gridSpan="5">
                  <a:txBody>
                    <a:bodyPr/>
                    <a:lstStyle/>
                    <a:p>
                      <a:pPr lvl="0" defTabSz="914400">
                        <a:defRPr>
                          <a:solidFill>
                            <a:srgbClr val="000000"/>
                          </a:solidFill>
                        </a:defRPr>
                      </a:pPr>
                      <a:r>
                        <a:rPr sz="1200">
                          <a:solidFill>
                            <a:srgbClr val="FFFFFF"/>
                          </a:solidFill>
                          <a:latin typeface="+mj-lt"/>
                          <a:ea typeface="+mj-ea"/>
                          <a:cs typeface="+mj-cs"/>
                          <a:sym typeface="Helvetica"/>
                        </a:rPr>
                        <a:t>SCHEDULE</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hMerge="1">
                  <a:tcPr/>
                </a:tc>
                <a:tc hMerge="1">
                  <a:tcPr/>
                </a:tc>
                <a:tc hMerge="1">
                  <a:tcPr/>
                </a:tc>
                <a:tc hMerge="1">
                  <a:tcPr/>
                </a:tc>
              </a:tr>
              <a:tr h="304800">
                <a:tc>
                  <a:txBody>
                    <a:bodyPr/>
                    <a:lstStyle/>
                    <a:p>
                      <a:pPr lvl="0" defTabSz="914400">
                        <a:defRPr>
                          <a:solidFill>
                            <a:srgbClr val="000000"/>
                          </a:solidFill>
                        </a:defRPr>
                      </a:pPr>
                      <a:r>
                        <a:rPr b="1" sz="1200">
                          <a:solidFill>
                            <a:srgbClr val="FFFFFF"/>
                          </a:solidFill>
                          <a:latin typeface="+mj-lt"/>
                          <a:ea typeface="+mj-ea"/>
                          <a:cs typeface="+mj-cs"/>
                          <a:sym typeface="Helvetica"/>
                        </a:rPr>
                        <a:t>GAME_ID</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200">
                          <a:solidFill>
                            <a:srgbClr val="FFFFFF"/>
                          </a:solidFill>
                          <a:latin typeface="+mj-lt"/>
                          <a:ea typeface="+mj-ea"/>
                          <a:cs typeface="+mj-cs"/>
                          <a:sym typeface="Helvetica"/>
                        </a:rPr>
                        <a:t>DATE</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200">
                          <a:solidFill>
                            <a:srgbClr val="FFFFFF"/>
                          </a:solidFill>
                          <a:latin typeface="+mj-lt"/>
                          <a:ea typeface="+mj-ea"/>
                          <a:cs typeface="+mj-cs"/>
                          <a:sym typeface="Helvetica"/>
                        </a:rPr>
                        <a:t>HOME_TEAM</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200">
                          <a:solidFill>
                            <a:srgbClr val="FFFFFF"/>
                          </a:solidFill>
                          <a:latin typeface="+mj-lt"/>
                          <a:ea typeface="+mj-ea"/>
                          <a:cs typeface="+mj-cs"/>
                          <a:sym typeface="Helvetica"/>
                        </a:rPr>
                        <a:t>AWAY_TEAM</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a:solidFill>
                            <a:srgbClr val="000000"/>
                          </a:solidFill>
                        </a:defRPr>
                      </a:pPr>
                      <a:r>
                        <a:rPr sz="1200">
                          <a:solidFill>
                            <a:srgbClr val="FFFFFF"/>
                          </a:solidFill>
                          <a:latin typeface="+mj-lt"/>
                          <a:ea typeface="+mj-ea"/>
                          <a:cs typeface="+mj-cs"/>
                          <a:sym typeface="Helvetica"/>
                        </a:rPr>
                        <a:t>OTHER VARs</a:t>
                      </a: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4800">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4800">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r h="304800">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c>
                  <a:txBody>
                    <a:bodyPr/>
                    <a:lstStyle/>
                    <a:p>
                      <a:pPr lvl="0" defTabSz="914400">
                        <a:defRPr sz="1200">
                          <a:latin typeface="+mj-lt"/>
                          <a:ea typeface="+mj-ea"/>
                          <a:cs typeface="+mj-cs"/>
                          <a:sym typeface="Helvetica"/>
                        </a:defRPr>
                      </a:pPr>
                    </a:p>
                  </a:txBody>
                  <a:tcPr marL="50800" marR="50800" marT="50800" marB="50800" anchor="ctr" anchorCtr="0" horzOverflow="overflow">
                    <a:lnL w="6350">
                      <a:solidFill>
                        <a:srgbClr val="53585F"/>
                      </a:solidFill>
                      <a:miter lim="400000"/>
                    </a:lnL>
                    <a:lnR w="6350">
                      <a:solidFill>
                        <a:srgbClr val="53585F"/>
                      </a:solidFill>
                      <a:miter lim="400000"/>
                    </a:lnR>
                    <a:lnT w="6350">
                      <a:solidFill>
                        <a:srgbClr val="53585F"/>
                      </a:solidFill>
                      <a:miter lim="400000"/>
                    </a:lnT>
                    <a:lnB w="6350">
                      <a:solidFill>
                        <a:srgbClr val="53585F"/>
                      </a:solidFill>
                      <a:miter lim="400000"/>
                    </a:lnB>
                  </a:tcPr>
                </a:tc>
              </a:tr>
            </a:tbl>
          </a:graphicData>
        </a:graphic>
      </p:graphicFrame>
      <p:grpSp>
        <p:nvGrpSpPr>
          <p:cNvPr id="81" name="Group 81"/>
          <p:cNvGrpSpPr/>
          <p:nvPr/>
        </p:nvGrpSpPr>
        <p:grpSpPr>
          <a:xfrm>
            <a:off x="6315282" y="4715236"/>
            <a:ext cx="326818" cy="921854"/>
            <a:chOff x="0" y="-4708"/>
            <a:chExt cx="326817" cy="921853"/>
          </a:xfrm>
        </p:grpSpPr>
        <p:sp>
          <p:nvSpPr>
            <p:cNvPr id="79" name="Shape 79"/>
            <p:cNvSpPr/>
            <p:nvPr/>
          </p:nvSpPr>
          <p:spPr>
            <a:xfrm flipH="1">
              <a:off x="-1" y="0"/>
              <a:ext cx="2" cy="917146"/>
            </a:xfrm>
            <a:prstGeom prst="line">
              <a:avLst/>
            </a:prstGeom>
            <a:noFill/>
            <a:ln w="25400" cap="flat">
              <a:solidFill>
                <a:srgbClr val="FFFFFF"/>
              </a:solidFill>
              <a:prstDash val="solid"/>
              <a:miter lim="400000"/>
              <a:tailEnd type="triangle" w="med" len="med"/>
            </a:ln>
            <a:effectLst/>
          </p:spPr>
          <p:txBody>
            <a:bodyPr wrap="square" lIns="50800" tIns="50800" rIns="50800" bIns="50800" numCol="1" anchor="ctr">
              <a:noAutofit/>
            </a:bodyPr>
            <a:lstStyle/>
            <a:p>
              <a:pPr lvl="0">
                <a:defRPr cap="none" spc="0" sz="2600">
                  <a:latin typeface="+mn-lt"/>
                  <a:ea typeface="+mn-ea"/>
                  <a:cs typeface="+mn-cs"/>
                  <a:sym typeface="Helvetica Light"/>
                </a:defRPr>
              </a:pPr>
            </a:p>
          </p:txBody>
        </p:sp>
        <p:sp>
          <p:nvSpPr>
            <p:cNvPr id="80" name="Shape 80"/>
            <p:cNvSpPr/>
            <p:nvPr/>
          </p:nvSpPr>
          <p:spPr>
            <a:xfrm rot="5400000">
              <a:off x="-217212" y="259919"/>
              <a:ext cx="808658" cy="27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cap="none" spc="0" sz="1200">
                  <a:solidFill>
                    <a:srgbClr val="53585F"/>
                  </a:solidFill>
                </a:defRPr>
              </a:lvl1pPr>
            </a:lstStyle>
            <a:p>
              <a:pPr lvl="0" defTabSz="914400">
                <a:defRPr b="0" sz="1800">
                  <a:solidFill>
                    <a:srgbClr val="000000"/>
                  </a:solidFill>
                </a:defRPr>
              </a:pPr>
              <a:r>
                <a:rPr b="1" sz="1200">
                  <a:solidFill>
                    <a:srgbClr val="53585F"/>
                  </a:solidFill>
                </a:rPr>
                <a:t>GAME_ID</a:t>
              </a:r>
            </a:p>
          </p:txBody>
        </p:sp>
      </p:grpSp>
      <p:grpSp>
        <p:nvGrpSpPr>
          <p:cNvPr id="84" name="Group 84"/>
          <p:cNvGrpSpPr/>
          <p:nvPr/>
        </p:nvGrpSpPr>
        <p:grpSpPr>
          <a:xfrm>
            <a:off x="8863164" y="4568535"/>
            <a:ext cx="1011310" cy="977061"/>
            <a:chOff x="0" y="-33504"/>
            <a:chExt cx="1011309" cy="977060"/>
          </a:xfrm>
        </p:grpSpPr>
        <p:sp>
          <p:nvSpPr>
            <p:cNvPr id="82" name="Shape 82"/>
            <p:cNvSpPr/>
            <p:nvPr/>
          </p:nvSpPr>
          <p:spPr>
            <a:xfrm>
              <a:off x="-1" y="8980"/>
              <a:ext cx="934577" cy="934576"/>
            </a:xfrm>
            <a:prstGeom prst="line">
              <a:avLst/>
            </a:prstGeom>
            <a:noFill/>
            <a:ln w="25400" cap="flat">
              <a:solidFill>
                <a:srgbClr val="FFFFFF"/>
              </a:solidFill>
              <a:prstDash val="solid"/>
              <a:miter lim="400000"/>
              <a:tailEnd type="triangle" w="med" len="med"/>
            </a:ln>
            <a:effectLst/>
          </p:spPr>
          <p:txBody>
            <a:bodyPr wrap="square" lIns="50800" tIns="50800" rIns="50800" bIns="50800" numCol="1" anchor="ctr">
              <a:noAutofit/>
            </a:bodyPr>
            <a:lstStyle/>
            <a:p>
              <a:pPr lvl="0">
                <a:defRPr cap="none" spc="0" sz="2600">
                  <a:latin typeface="+mn-lt"/>
                  <a:ea typeface="+mn-ea"/>
                  <a:cs typeface="+mn-cs"/>
                  <a:sym typeface="Helvetica Light"/>
                </a:defRPr>
              </a:pPr>
            </a:p>
          </p:txBody>
        </p:sp>
        <p:sp>
          <p:nvSpPr>
            <p:cNvPr id="83" name="Shape 83"/>
            <p:cNvSpPr/>
            <p:nvPr/>
          </p:nvSpPr>
          <p:spPr>
            <a:xfrm rot="2700000">
              <a:off x="222293" y="211481"/>
              <a:ext cx="808659" cy="27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cap="none" spc="0" sz="1200">
                  <a:solidFill>
                    <a:srgbClr val="53585F"/>
                  </a:solidFill>
                </a:defRPr>
              </a:lvl1pPr>
            </a:lstStyle>
            <a:p>
              <a:pPr lvl="0" defTabSz="914400">
                <a:defRPr b="0" sz="1800">
                  <a:solidFill>
                    <a:srgbClr val="000000"/>
                  </a:solidFill>
                </a:defRPr>
              </a:pPr>
              <a:r>
                <a:rPr b="1" sz="1200">
                  <a:solidFill>
                    <a:srgbClr val="53585F"/>
                  </a:solidFill>
                </a:rPr>
                <a:t>GAME_ID</a:t>
              </a:r>
            </a:p>
          </p:txBody>
        </p:sp>
      </p:grpSp>
      <p:grpSp>
        <p:nvGrpSpPr>
          <p:cNvPr id="87" name="Group 87"/>
          <p:cNvGrpSpPr/>
          <p:nvPr/>
        </p:nvGrpSpPr>
        <p:grpSpPr>
          <a:xfrm>
            <a:off x="2756092" y="4568535"/>
            <a:ext cx="1006656" cy="977061"/>
            <a:chOff x="-33504" y="-33504"/>
            <a:chExt cx="1006655" cy="977060"/>
          </a:xfrm>
        </p:grpSpPr>
        <p:sp>
          <p:nvSpPr>
            <p:cNvPr id="85" name="Shape 85"/>
            <p:cNvSpPr/>
            <p:nvPr/>
          </p:nvSpPr>
          <p:spPr>
            <a:xfrm flipH="1">
              <a:off x="38575" y="8980"/>
              <a:ext cx="934576" cy="934576"/>
            </a:xfrm>
            <a:prstGeom prst="line">
              <a:avLst/>
            </a:prstGeom>
            <a:noFill/>
            <a:ln w="25400" cap="flat">
              <a:solidFill>
                <a:srgbClr val="FFFFFF"/>
              </a:solidFill>
              <a:prstDash val="solid"/>
              <a:miter lim="400000"/>
              <a:tailEnd type="triangle" w="med" len="med"/>
            </a:ln>
            <a:effectLst/>
          </p:spPr>
          <p:txBody>
            <a:bodyPr wrap="square" lIns="50800" tIns="50800" rIns="50800" bIns="50800" numCol="1" anchor="ctr">
              <a:noAutofit/>
            </a:bodyPr>
            <a:lstStyle/>
            <a:p>
              <a:pPr lvl="0">
                <a:defRPr cap="none" spc="0" sz="2600">
                  <a:latin typeface="+mn-lt"/>
                  <a:ea typeface="+mn-ea"/>
                  <a:cs typeface="+mn-cs"/>
                  <a:sym typeface="Helvetica Light"/>
                </a:defRPr>
              </a:pPr>
            </a:p>
          </p:txBody>
        </p:sp>
        <p:sp>
          <p:nvSpPr>
            <p:cNvPr id="86" name="Shape 86"/>
            <p:cNvSpPr/>
            <p:nvPr/>
          </p:nvSpPr>
          <p:spPr>
            <a:xfrm rot="18900000">
              <a:off x="-53147" y="211481"/>
              <a:ext cx="808658" cy="27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1" cap="none" spc="0" sz="1200">
                  <a:solidFill>
                    <a:srgbClr val="53585F"/>
                  </a:solidFill>
                </a:defRPr>
              </a:lvl1pPr>
            </a:lstStyle>
            <a:p>
              <a:pPr lvl="0" defTabSz="914400">
                <a:defRPr b="0" sz="1800">
                  <a:solidFill>
                    <a:srgbClr val="000000"/>
                  </a:solidFill>
                </a:defRPr>
              </a:pPr>
              <a:r>
                <a:rPr b="1" sz="1200">
                  <a:solidFill>
                    <a:srgbClr val="53585F"/>
                  </a:solidFill>
                </a:rPr>
                <a:t>GAME_ID</a:t>
              </a:r>
            </a:p>
          </p:txBody>
        </p:sp>
      </p:grpSp>
    </p:spTree>
  </p:cSld>
  <p:clrMapOvr>
    <a:masterClrMapping/>
  </p:clrMapOvr>
  <p:transition spd="fast" advClick="1">
    <p:dissolve/>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32" presetID="23" grpId="1" fill="hold">
                                  <p:stCondLst>
                                    <p:cond delay="0"/>
                                  </p:stCondLst>
                                  <p:iterate type="el" backwards="0">
                                    <p:tmAbs val="0"/>
                                  </p:iterate>
                                  <p:childTnLst>
                                    <p:set>
                                      <p:cBhvr>
                                        <p:cTn id="6" fill="hold"/>
                                        <p:tgtEl>
                                          <p:spTgt spid="78"/>
                                        </p:tgtEl>
                                        <p:attrNameLst>
                                          <p:attrName>style.visibility</p:attrName>
                                        </p:attrNameLst>
                                      </p:cBhvr>
                                      <p:to>
                                        <p:strVal val="visible"/>
                                      </p:to>
                                    </p:set>
                                    <p:anim calcmode="lin" valueType="num">
                                      <p:cBhvr>
                                        <p:cTn id="7" dur="1000" fill="hold"/>
                                        <p:tgtEl>
                                          <p:spTgt spid="78"/>
                                        </p:tgtEl>
                                        <p:attrNameLst>
                                          <p:attrName>ppt_w</p:attrName>
                                        </p:attrNameLst>
                                      </p:cBhvr>
                                      <p:tavLst>
                                        <p:tav tm="0">
                                          <p:val>
                                            <p:fltVal val="0"/>
                                          </p:val>
                                        </p:tav>
                                        <p:tav tm="100000">
                                          <p:val>
                                            <p:strVal val="#ppt_w"/>
                                          </p:val>
                                        </p:tav>
                                      </p:tavLst>
                                    </p:anim>
                                    <p:anim calcmode="lin" valueType="num">
                                      <p:cBhvr>
                                        <p:cTn id="8" dur="1000" fill="hold"/>
                                        <p:tgtEl>
                                          <p:spTgt spid="78"/>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32" presetID="23" grpId="2" fill="hold">
                                  <p:stCondLst>
                                    <p:cond delay="0"/>
                                  </p:stCondLst>
                                  <p:iterate type="el" backwards="0">
                                    <p:tmAbs val="0"/>
                                  </p:iterate>
                                  <p:childTnLst>
                                    <p:set>
                                      <p:cBhvr>
                                        <p:cTn id="12" fill="hold"/>
                                        <p:tgtEl>
                                          <p:spTgt spid="77"/>
                                        </p:tgtEl>
                                        <p:attrNameLst>
                                          <p:attrName>style.visibility</p:attrName>
                                        </p:attrNameLst>
                                      </p:cBhvr>
                                      <p:to>
                                        <p:strVal val="visible"/>
                                      </p:to>
                                    </p:set>
                                    <p:anim calcmode="lin" valueType="num">
                                      <p:cBhvr>
                                        <p:cTn id="13" dur="1000" fill="hold"/>
                                        <p:tgtEl>
                                          <p:spTgt spid="77"/>
                                        </p:tgtEl>
                                        <p:attrNameLst>
                                          <p:attrName>ppt_w</p:attrName>
                                        </p:attrNameLst>
                                      </p:cBhvr>
                                      <p:tavLst>
                                        <p:tav tm="0">
                                          <p:val>
                                            <p:fltVal val="0"/>
                                          </p:val>
                                        </p:tav>
                                        <p:tav tm="100000">
                                          <p:val>
                                            <p:strVal val="#ppt_w"/>
                                          </p:val>
                                        </p:tav>
                                      </p:tavLst>
                                    </p:anim>
                                    <p:anim calcmode="lin" valueType="num">
                                      <p:cBhvr>
                                        <p:cTn id="14" dur="1000" fill="hold"/>
                                        <p:tgtEl>
                                          <p:spTgt spid="77"/>
                                        </p:tgtEl>
                                        <p:attrNameLst>
                                          <p:attrName>ppt_h</p:attrName>
                                        </p:attrNameLst>
                                      </p:cBhvr>
                                      <p:tavLst>
                                        <p:tav tm="0">
                                          <p:val>
                                            <p:fltVal val="0"/>
                                          </p:val>
                                        </p:tav>
                                        <p:tav tm="100000">
                                          <p:val>
                                            <p:strVal val="#ppt_h"/>
                                          </p:val>
                                        </p:tav>
                                      </p:tavLst>
                                    </p:anim>
                                  </p:childTnLst>
                                </p:cTn>
                              </p:par>
                            </p:childTnLst>
                          </p:cTn>
                        </p:par>
                        <p:par>
                          <p:cTn id="15" fill="hold">
                            <p:stCondLst>
                              <p:cond delay="1000"/>
                            </p:stCondLst>
                            <p:childTnLst>
                              <p:par>
                                <p:cTn id="16" nodeType="afterEffect" presetClass="entr" presetSubtype="32" presetID="23" grpId="3" fill="hold">
                                  <p:stCondLst>
                                    <p:cond delay="0"/>
                                  </p:stCondLst>
                                  <p:iterate type="el" backwards="0">
                                    <p:tmAbs val="0"/>
                                  </p:iterate>
                                  <p:childTnLst>
                                    <p:set>
                                      <p:cBhvr>
                                        <p:cTn id="17" fill="hold"/>
                                        <p:tgtEl>
                                          <p:spTgt spid="75"/>
                                        </p:tgtEl>
                                        <p:attrNameLst>
                                          <p:attrName>style.visibility</p:attrName>
                                        </p:attrNameLst>
                                      </p:cBhvr>
                                      <p:to>
                                        <p:strVal val="visible"/>
                                      </p:to>
                                    </p:set>
                                    <p:anim calcmode="lin" valueType="num">
                                      <p:cBhvr>
                                        <p:cTn id="18" dur="1000" fill="hold"/>
                                        <p:tgtEl>
                                          <p:spTgt spid="75"/>
                                        </p:tgtEl>
                                        <p:attrNameLst>
                                          <p:attrName>ppt_w</p:attrName>
                                        </p:attrNameLst>
                                      </p:cBhvr>
                                      <p:tavLst>
                                        <p:tav tm="0">
                                          <p:val>
                                            <p:fltVal val="0"/>
                                          </p:val>
                                        </p:tav>
                                        <p:tav tm="100000">
                                          <p:val>
                                            <p:strVal val="#ppt_w"/>
                                          </p:val>
                                        </p:tav>
                                      </p:tavLst>
                                    </p:anim>
                                    <p:anim calcmode="lin" valueType="num">
                                      <p:cBhvr>
                                        <p:cTn id="19" dur="1000" fill="hold"/>
                                        <p:tgtEl>
                                          <p:spTgt spid="75"/>
                                        </p:tgtEl>
                                        <p:attrNameLst>
                                          <p:attrName>ppt_h</p:attrName>
                                        </p:attrNameLst>
                                      </p:cBhvr>
                                      <p:tavLst>
                                        <p:tav tm="0">
                                          <p:val>
                                            <p:fltVal val="0"/>
                                          </p:val>
                                        </p:tav>
                                        <p:tav tm="100000">
                                          <p:val>
                                            <p:strVal val="#ppt_h"/>
                                          </p:val>
                                        </p:tav>
                                      </p:tavLst>
                                    </p:anim>
                                  </p:childTnLst>
                                </p:cTn>
                              </p:par>
                            </p:childTnLst>
                          </p:cTn>
                        </p:par>
                        <p:par>
                          <p:cTn id="20" fill="hold">
                            <p:stCondLst>
                              <p:cond delay="2000"/>
                            </p:stCondLst>
                            <p:childTnLst>
                              <p:par>
                                <p:cTn id="21" nodeType="afterEffect" presetClass="entr" presetSubtype="32" presetID="23" grpId="4" fill="hold">
                                  <p:stCondLst>
                                    <p:cond delay="0"/>
                                  </p:stCondLst>
                                  <p:iterate type="el" backwards="0">
                                    <p:tmAbs val="0"/>
                                  </p:iterate>
                                  <p:childTnLst>
                                    <p:set>
                                      <p:cBhvr>
                                        <p:cTn id="22" fill="hold"/>
                                        <p:tgtEl>
                                          <p:spTgt spid="76"/>
                                        </p:tgtEl>
                                        <p:attrNameLst>
                                          <p:attrName>style.visibility</p:attrName>
                                        </p:attrNameLst>
                                      </p:cBhvr>
                                      <p:to>
                                        <p:strVal val="visible"/>
                                      </p:to>
                                    </p:set>
                                    <p:anim calcmode="lin" valueType="num">
                                      <p:cBhvr>
                                        <p:cTn id="23" dur="1000" fill="hold"/>
                                        <p:tgtEl>
                                          <p:spTgt spid="76"/>
                                        </p:tgtEl>
                                        <p:attrNameLst>
                                          <p:attrName>ppt_w</p:attrName>
                                        </p:attrNameLst>
                                      </p:cBhvr>
                                      <p:tavLst>
                                        <p:tav tm="0">
                                          <p:val>
                                            <p:fltVal val="0"/>
                                          </p:val>
                                        </p:tav>
                                        <p:tav tm="100000">
                                          <p:val>
                                            <p:strVal val="#ppt_w"/>
                                          </p:val>
                                        </p:tav>
                                      </p:tavLst>
                                    </p:anim>
                                    <p:anim calcmode="lin" valueType="num">
                                      <p:cBhvr>
                                        <p:cTn id="24" dur="1000" fill="hold"/>
                                        <p:tgtEl>
                                          <p:spTgt spid="76"/>
                                        </p:tgtEl>
                                        <p:attrNameLst>
                                          <p:attrName>ppt_h</p:attrName>
                                        </p:attrNameLst>
                                      </p:cBhvr>
                                      <p:tavLst>
                                        <p:tav tm="0">
                                          <p:val>
                                            <p:flt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nodeType="clickEffect" presetClass="entr" presetSubtype="6" presetID="18" grpId="5" fill="hold">
                                  <p:stCondLst>
                                    <p:cond delay="0"/>
                                  </p:stCondLst>
                                  <p:iterate type="el" backwards="0">
                                    <p:tmAbs val="0"/>
                                  </p:iterate>
                                  <p:childTnLst>
                                    <p:set>
                                      <p:cBhvr>
                                        <p:cTn id="28" fill="hold"/>
                                        <p:tgtEl>
                                          <p:spTgt spid="84"/>
                                        </p:tgtEl>
                                        <p:attrNameLst>
                                          <p:attrName>style.visibility</p:attrName>
                                        </p:attrNameLst>
                                      </p:cBhvr>
                                      <p:to>
                                        <p:strVal val="visible"/>
                                      </p:to>
                                    </p:set>
                                    <p:animEffect filter="strips(downRight)" transition="in">
                                      <p:cBhvr>
                                        <p:cTn id="29" dur="1000"/>
                                        <p:tgtEl>
                                          <p:spTgt spid="84"/>
                                        </p:tgtEl>
                                      </p:cBhvr>
                                    </p:animEffect>
                                  </p:childTnLst>
                                </p:cTn>
                              </p:par>
                            </p:childTnLst>
                          </p:cTn>
                        </p:par>
                        <p:par>
                          <p:cTn id="30" fill="hold">
                            <p:stCondLst>
                              <p:cond delay="1000"/>
                            </p:stCondLst>
                            <p:childTnLst>
                              <p:par>
                                <p:cTn id="31" nodeType="afterEffect" presetClass="entr" presetSubtype="1" presetID="22" grpId="6" fill="hold">
                                  <p:stCondLst>
                                    <p:cond delay="0"/>
                                  </p:stCondLst>
                                  <p:iterate type="el" backwards="0">
                                    <p:tmAbs val="0"/>
                                  </p:iterate>
                                  <p:childTnLst>
                                    <p:set>
                                      <p:cBhvr>
                                        <p:cTn id="32" fill="hold"/>
                                        <p:tgtEl>
                                          <p:spTgt spid="81"/>
                                        </p:tgtEl>
                                        <p:attrNameLst>
                                          <p:attrName>style.visibility</p:attrName>
                                        </p:attrNameLst>
                                      </p:cBhvr>
                                      <p:to>
                                        <p:strVal val="visible"/>
                                      </p:to>
                                    </p:set>
                                    <p:animEffect filter="wipe(up)" transition="in">
                                      <p:cBhvr>
                                        <p:cTn id="33" dur="1000"/>
                                        <p:tgtEl>
                                          <p:spTgt spid="81"/>
                                        </p:tgtEl>
                                      </p:cBhvr>
                                    </p:animEffect>
                                  </p:childTnLst>
                                </p:cTn>
                              </p:par>
                            </p:childTnLst>
                          </p:cTn>
                        </p:par>
                        <p:par>
                          <p:cTn id="34" fill="hold">
                            <p:stCondLst>
                              <p:cond delay="2000"/>
                            </p:stCondLst>
                            <p:childTnLst>
                              <p:par>
                                <p:cTn id="35" nodeType="afterEffect" presetClass="entr" presetSubtype="12" presetID="18" grpId="7" fill="hold">
                                  <p:stCondLst>
                                    <p:cond delay="0"/>
                                  </p:stCondLst>
                                  <p:iterate type="el" backwards="0">
                                    <p:tmAbs val="0"/>
                                  </p:iterate>
                                  <p:childTnLst>
                                    <p:set>
                                      <p:cBhvr>
                                        <p:cTn id="36" fill="hold"/>
                                        <p:tgtEl>
                                          <p:spTgt spid="87"/>
                                        </p:tgtEl>
                                        <p:attrNameLst>
                                          <p:attrName>style.visibility</p:attrName>
                                        </p:attrNameLst>
                                      </p:cBhvr>
                                      <p:to>
                                        <p:strVal val="visible"/>
                                      </p:to>
                                    </p:set>
                                    <p:animEffect filter="strips(downLeft)" transition="in">
                                      <p:cBhvr>
                                        <p:cTn id="37" dur="10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8" grpId="1"/>
      <p:bldP build="whole" bldLvl="1" animBg="1" rev="0" advAuto="0" spid="77" grpId="2"/>
      <p:bldP build="whole" bldLvl="1" animBg="1" rev="0" advAuto="0" spid="75" grpId="3"/>
      <p:bldP build="whole" bldLvl="1" animBg="1" rev="0" advAuto="0" spid="76" grpId="4"/>
      <p:bldP build="whole" bldLvl="1" animBg="1" rev="0" advAuto="0" spid="87" grpId="7"/>
      <p:bldP build="whole" bldLvl="1" animBg="1" rev="0" advAuto="0" spid="81" grpId="6"/>
      <p:bldP build="whole" bldLvl="1" animBg="1" rev="0" advAuto="0" spid="84" grpId="5"/>
    </p:bldLst>
  </p:timing>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1" name="Shape 91"/>
          <p:cNvSpPr/>
          <p:nvPr>
            <p:ph type="title"/>
          </p:nvPr>
        </p:nvSpPr>
        <p:spPr>
          <a:prstGeom prst="rect">
            <a:avLst/>
          </a:prstGeom>
        </p:spPr>
        <p:txBody>
          <a:bodyPr/>
          <a:lstStyle/>
          <a:p>
            <a:pPr lvl="0">
              <a:defRPr cap="none" spc="0" sz="1800">
                <a:solidFill>
                  <a:srgbClr val="000000"/>
                </a:solidFill>
              </a:defRPr>
            </a:pPr>
            <a:r>
              <a:rPr cap="all" spc="1200" sz="6000">
                <a:solidFill>
                  <a:srgbClr val="FFFFFF"/>
                </a:solidFill>
              </a:rPr>
              <a:t>FINDINGS</a:t>
            </a:r>
          </a:p>
        </p:txBody>
      </p:sp>
      <p:sp>
        <p:nvSpPr>
          <p:cNvPr id="92" name="Shape 92"/>
          <p:cNvSpPr/>
          <p:nvPr>
            <p:ph type="body" idx="1"/>
          </p:nvPr>
        </p:nvSpPr>
        <p:spPr>
          <a:xfrm>
            <a:off x="1121406" y="2069336"/>
            <a:ext cx="11099801" cy="1079104"/>
          </a:xfrm>
          <a:prstGeom prst="rect">
            <a:avLst/>
          </a:prstGeom>
        </p:spPr>
        <p:txBody>
          <a:bodyPr/>
          <a:lstStyle>
            <a:lvl1pPr marL="0" indent="0">
              <a:spcBef>
                <a:spcPts val="2800"/>
              </a:spcBef>
              <a:buSzTx/>
              <a:buNone/>
              <a:defRPr>
                <a:latin typeface="+mj-lt"/>
                <a:ea typeface="+mj-ea"/>
                <a:cs typeface="+mj-cs"/>
                <a:sym typeface="Helvetica"/>
              </a:defRPr>
            </a:lvl1pPr>
          </a:lstStyle>
          <a:p>
            <a:pPr lvl="0">
              <a:defRPr sz="1800">
                <a:solidFill>
                  <a:srgbClr val="000000"/>
                </a:solidFill>
              </a:defRPr>
            </a:pPr>
            <a:r>
              <a:rPr sz="3800">
                <a:solidFill>
                  <a:srgbClr val="FFFFFF"/>
                </a:solidFill>
              </a:rPr>
              <a:t>Most prolific passers since 1998</a:t>
            </a:r>
          </a:p>
        </p:txBody>
      </p:sp>
      <p:sp>
        <p:nvSpPr>
          <p:cNvPr id="93" name="Shape 93"/>
          <p:cNvSpPr/>
          <p:nvPr/>
        </p:nvSpPr>
        <p:spPr>
          <a:xfrm>
            <a:off x="1745486" y="3278941"/>
            <a:ext cx="9513828" cy="10515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lgn="l">
              <a:lnSpc>
                <a:spcPct val="120000"/>
              </a:lnSpc>
              <a:defRPr cap="none" spc="0" sz="1800">
                <a:solidFill>
                  <a:srgbClr val="000000"/>
                </a:solidFill>
              </a:defRPr>
            </a:pPr>
            <a:r>
              <a:rPr b="1" spc="360">
                <a:solidFill>
                  <a:srgbClr val="E8A433"/>
                </a:solidFill>
              </a:rPr>
              <a:t>SELECT</a:t>
            </a:r>
            <a:r>
              <a:rPr b="1" spc="360">
                <a:solidFill>
                  <a:srgbClr val="FFFFFF"/>
                </a:solidFill>
              </a:rPr>
              <a:t> passer, </a:t>
            </a:r>
            <a:r>
              <a:rPr i="1" spc="360">
                <a:solidFill>
                  <a:srgbClr val="E0CB80"/>
                </a:solidFill>
              </a:rPr>
              <a:t>COUNT</a:t>
            </a:r>
            <a:r>
              <a:rPr spc="360">
                <a:solidFill>
                  <a:srgbClr val="FFFFFF"/>
                </a:solidFill>
              </a:rPr>
              <a:t>(</a:t>
            </a:r>
            <a:r>
              <a:rPr b="1" spc="360">
                <a:solidFill>
                  <a:srgbClr val="FFFFFF"/>
                </a:solidFill>
              </a:rPr>
              <a:t>passer</a:t>
            </a:r>
            <a:r>
              <a:rPr spc="360">
                <a:solidFill>
                  <a:srgbClr val="FFFFFF"/>
                </a:solidFill>
              </a:rPr>
              <a:t>) </a:t>
            </a:r>
            <a:r>
              <a:rPr b="1" spc="360">
                <a:solidFill>
                  <a:srgbClr val="E8A433"/>
                </a:solidFill>
              </a:rPr>
              <a:t>AS</a:t>
            </a:r>
            <a:r>
              <a:rPr spc="360">
                <a:solidFill>
                  <a:srgbClr val="FFFFFF"/>
                </a:solidFill>
              </a:rPr>
              <a:t> total</a:t>
            </a:r>
            <a:r>
              <a:rPr b="1" spc="360">
                <a:solidFill>
                  <a:srgbClr val="D78B40"/>
                </a:solidFill>
              </a:rPr>
              <a:t> </a:t>
            </a:r>
            <a:r>
              <a:rPr b="1" spc="360">
                <a:solidFill>
                  <a:srgbClr val="E8A433"/>
                </a:solidFill>
              </a:rPr>
              <a:t>FROM</a:t>
            </a:r>
            <a:r>
              <a:rPr b="1" spc="360">
                <a:solidFill>
                  <a:srgbClr val="FFFFFF"/>
                </a:solidFill>
              </a:rPr>
              <a:t> nfl.passes  </a:t>
            </a:r>
            <a:endParaRPr b="1" spc="360">
              <a:solidFill>
                <a:srgbClr val="FFFFFF"/>
              </a:solidFill>
            </a:endParaRPr>
          </a:p>
          <a:p>
            <a:pPr lvl="1" algn="l">
              <a:lnSpc>
                <a:spcPct val="120000"/>
              </a:lnSpc>
              <a:defRPr cap="none" spc="0" sz="1800">
                <a:solidFill>
                  <a:srgbClr val="000000"/>
                </a:solidFill>
              </a:defRPr>
            </a:pPr>
            <a:r>
              <a:rPr b="1" spc="360">
                <a:solidFill>
                  <a:srgbClr val="E8A433"/>
                </a:solidFill>
              </a:rPr>
              <a:t>GROUP BY</a:t>
            </a:r>
            <a:r>
              <a:rPr b="1" spc="360">
                <a:solidFill>
                  <a:srgbClr val="FFFFFF"/>
                </a:solidFill>
              </a:rPr>
              <a:t> passer </a:t>
            </a:r>
            <a:r>
              <a:rPr b="1" spc="360">
                <a:solidFill>
                  <a:srgbClr val="E8A433"/>
                </a:solidFill>
              </a:rPr>
              <a:t>ORDER BY</a:t>
            </a:r>
            <a:r>
              <a:rPr b="1" spc="360">
                <a:solidFill>
                  <a:srgbClr val="FFFFFF"/>
                </a:solidFill>
              </a:rPr>
              <a:t> </a:t>
            </a:r>
            <a:r>
              <a:rPr spc="360">
                <a:solidFill>
                  <a:srgbClr val="FFFFFF"/>
                </a:solidFill>
              </a:rPr>
              <a:t>total</a:t>
            </a:r>
            <a:r>
              <a:rPr b="1" spc="360">
                <a:solidFill>
                  <a:srgbClr val="FFFFFF"/>
                </a:solidFill>
              </a:rPr>
              <a:t> </a:t>
            </a:r>
            <a:r>
              <a:rPr b="1" spc="360">
                <a:solidFill>
                  <a:srgbClr val="E8A433"/>
                </a:solidFill>
              </a:rPr>
              <a:t>DESC</a:t>
            </a:r>
            <a:r>
              <a:rPr b="1" spc="360">
                <a:solidFill>
                  <a:srgbClr val="FFFFFF"/>
                </a:solidFill>
              </a:rPr>
              <a:t> </a:t>
            </a:r>
            <a:endParaRPr b="1" spc="360">
              <a:solidFill>
                <a:srgbClr val="FFFFFF"/>
              </a:solidFill>
            </a:endParaRPr>
          </a:p>
        </p:txBody>
      </p:sp>
      <p:graphicFrame>
        <p:nvGraphicFramePr>
          <p:cNvPr id="94" name="Table 94"/>
          <p:cNvGraphicFramePr/>
          <p:nvPr/>
        </p:nvGraphicFramePr>
        <p:xfrm>
          <a:off x="1196208" y="4568953"/>
          <a:ext cx="10414747" cy="3901985"/>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9475062"/>
                <a:gridCol w="926983"/>
              </a:tblGrid>
              <a:tr h="425648">
                <a:tc>
                  <a:txBody>
                    <a:bodyPr/>
                    <a:lstStyle/>
                    <a:p>
                      <a:pPr lvl="0" algn="l" defTabSz="914400">
                        <a:defRPr>
                          <a:solidFill>
                            <a:srgbClr val="000000"/>
                          </a:solidFill>
                        </a:defRPr>
                      </a:pPr>
                      <a:r>
                        <a:rPr b="1" sz="1400">
                          <a:solidFill>
                            <a:srgbClr val="FFFFFF"/>
                          </a:solidFill>
                          <a:latin typeface="+mj-lt"/>
                          <a:ea typeface="+mj-ea"/>
                          <a:cs typeface="+mj-cs"/>
                          <a:sym typeface="Helvetica"/>
                        </a:rPr>
                        <a:t>Passer</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solidFill>
                      <a:srgbClr val="212121"/>
                    </a:solidFill>
                  </a:tcPr>
                </a:tc>
                <a:tc>
                  <a:txBody>
                    <a:bodyPr/>
                    <a:lstStyle/>
                    <a:p>
                      <a:pPr lvl="0" defTabSz="914400">
                        <a:defRPr>
                          <a:solidFill>
                            <a:srgbClr val="000000"/>
                          </a:solidFill>
                        </a:defRPr>
                      </a:pPr>
                      <a:r>
                        <a:rPr b="1" sz="1400">
                          <a:solidFill>
                            <a:srgbClr val="FFFFFF"/>
                          </a:solidFill>
                          <a:latin typeface="+mj-lt"/>
                          <a:ea typeface="+mj-ea"/>
                          <a:cs typeface="+mj-cs"/>
                          <a:sym typeface="Helvetica"/>
                        </a:rPr>
                        <a:t>Total</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solidFill>
                      <a:srgbClr val="212121"/>
                    </a:solidFill>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Peyton Manning</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9134</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Drew Brees</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7530</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Tom Brady</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7273</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Brett Favre</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7116</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Eli Manning</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5700</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Donovan McNabb</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5492</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Kerry Collins</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5161</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Matt Hasselbeck</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5116</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Ben Roethlisberger</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5072</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r h="346363">
                <a:tc>
                  <a:txBody>
                    <a:bodyPr/>
                    <a:lstStyle/>
                    <a:p>
                      <a:pPr lvl="0" algn="l" defTabSz="914400">
                        <a:defRPr>
                          <a:solidFill>
                            <a:srgbClr val="000000"/>
                          </a:solidFill>
                        </a:defRPr>
                      </a:pPr>
                      <a:r>
                        <a:rPr sz="1400">
                          <a:solidFill>
                            <a:srgbClr val="FFFFFF"/>
                          </a:solidFill>
                          <a:latin typeface="+mj-lt"/>
                          <a:ea typeface="+mj-ea"/>
                          <a:cs typeface="+mj-cs"/>
                          <a:sym typeface="Helvetica"/>
                        </a:rPr>
                        <a:t>Carson Palmer</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c>
                  <a:txBody>
                    <a:bodyPr/>
                    <a:lstStyle/>
                    <a:p>
                      <a:pPr lvl="0" defTabSz="914400">
                        <a:defRPr>
                          <a:solidFill>
                            <a:srgbClr val="000000"/>
                          </a:solidFill>
                        </a:defRPr>
                      </a:pPr>
                      <a:r>
                        <a:rPr sz="1400">
                          <a:solidFill>
                            <a:srgbClr val="FFFFFF"/>
                          </a:solidFill>
                          <a:latin typeface="+mj-lt"/>
                          <a:ea typeface="+mj-ea"/>
                          <a:cs typeface="+mj-cs"/>
                          <a:sym typeface="Helvetica"/>
                        </a:rPr>
                        <a:t>4981</a:t>
                      </a:r>
                    </a:p>
                  </a:txBody>
                  <a:tcPr marL="50800" marR="50800" marT="50800" marB="50800" anchor="ctr" anchorCtr="0" horzOverflow="overflow">
                    <a:lnL w="12700">
                      <a:solidFill>
                        <a:srgbClr val="212121"/>
                      </a:solidFill>
                      <a:miter lim="400000"/>
                    </a:lnL>
                    <a:lnR w="12700">
                      <a:solidFill>
                        <a:srgbClr val="212121"/>
                      </a:solidFill>
                      <a:miter lim="400000"/>
                    </a:lnR>
                    <a:lnT w="12700">
                      <a:solidFill>
                        <a:srgbClr val="212121"/>
                      </a:solidFill>
                      <a:miter lim="400000"/>
                    </a:lnT>
                    <a:lnB w="12700">
                      <a:solidFill>
                        <a:srgbClr val="212121"/>
                      </a:solidFill>
                      <a:miter lim="400000"/>
                    </a:lnB>
                  </a:tcPr>
                </a:tc>
              </a:tr>
            </a:tbl>
          </a:graphicData>
        </a:graphic>
      </p:graphicFrame>
    </p:spTree>
  </p:cSld>
  <p:clrMapOvr>
    <a:masterClrMapping/>
  </p:clrMapOvr>
  <p:transition spd="fast" advClick="1">
    <p:dissolve/>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9" grpId="1" fill="hold">
                                  <p:stCondLst>
                                    <p:cond delay="0"/>
                                  </p:stCondLst>
                                  <p:iterate type="el" backwards="0">
                                    <p:tmAbs val="0"/>
                                  </p:iterate>
                                  <p:childTnLst>
                                    <p:set>
                                      <p:cBhvr>
                                        <p:cTn id="6" fill="hold"/>
                                        <p:tgtEl>
                                          <p:spTgt spid="92"/>
                                        </p:tgtEl>
                                        <p:attrNameLst>
                                          <p:attrName>style.visibility</p:attrName>
                                        </p:attrNameLst>
                                      </p:cBhvr>
                                      <p:to>
                                        <p:strVal val="visible"/>
                                      </p:to>
                                    </p:set>
                                    <p:animEffect filter="dissolve" transition="in">
                                      <p:cBhvr>
                                        <p:cTn id="7" dur="250"/>
                                        <p:tgtEl>
                                          <p:spTgt spid="92"/>
                                        </p:tgtEl>
                                      </p:cBhvr>
                                    </p:animEffect>
                                  </p:childTnLst>
                                </p:cTn>
                              </p:par>
                            </p:childTnLst>
                          </p:cTn>
                        </p:par>
                      </p:childTnLst>
                    </p:cTn>
                  </p:par>
                  <p:par>
                    <p:cTn id="8" fill="hold">
                      <p:stCondLst>
                        <p:cond delay="indefinite"/>
                      </p:stCondLst>
                      <p:childTnLst>
                        <p:par>
                          <p:cTn id="9" fill="hold">
                            <p:stCondLst>
                              <p:cond delay="0"/>
                            </p:stCondLst>
                            <p:childTnLst>
                              <p:par>
                                <p:cTn id="10" nodeType="clickEffect" presetClass="entr" presetSubtype="0" presetID="1" grpId="2" fill="hold">
                                  <p:stCondLst>
                                    <p:cond delay="0"/>
                                  </p:stCondLst>
                                  <p:iterate type="lt" backwards="0">
                                    <p:tmAbs val="0"/>
                                  </p:iterate>
                                  <p:childTnLst>
                                    <p:set>
                                      <p:cBhvr>
                                        <p:cTn id="11" fill="hold"/>
                                        <p:tgtEl>
                                          <p:spTgt spid="93"/>
                                        </p:tgtEl>
                                        <p:attrNameLst>
                                          <p:attrName>style.visibility</p:attrName>
                                        </p:attrNameLst>
                                      </p:cBhvr>
                                      <p:to>
                                        <p:strVal val="visible"/>
                                      </p:to>
                                    </p:set>
                                  </p:childTnLst>
                                </p:cTn>
                              </p:par>
                            </p:childTnLst>
                          </p:cTn>
                        </p:par>
                        <p:par>
                          <p:cTn id="12" fill="hold">
                            <p:stCondLst>
                              <p:cond delay="0"/>
                            </p:stCondLst>
                            <p:childTnLst>
                              <p:par>
                                <p:cTn id="13" nodeType="afterEffect" presetClass="entr" presetSubtype="0" presetID="10" grpId="3" fill="hold">
                                  <p:stCondLst>
                                    <p:cond delay="0"/>
                                  </p:stCondLst>
                                  <p:iterate type="el" backwards="0">
                                    <p:tmAbs val="0"/>
                                  </p:iterate>
                                  <p:childTnLst>
                                    <p:set>
                                      <p:cBhvr>
                                        <p:cTn id="14" fill="hold"/>
                                        <p:tgtEl>
                                          <p:spTgt spid="94"/>
                                        </p:tgtEl>
                                        <p:attrNameLst>
                                          <p:attrName>style.visibility</p:attrName>
                                        </p:attrNameLst>
                                      </p:cBhvr>
                                      <p:to>
                                        <p:strVal val="visible"/>
                                      </p:to>
                                    </p:set>
                                    <p:animEffect filter="fade" transition="in">
                                      <p:cBhvr>
                                        <p:cTn id="15" dur="199"/>
                                        <p:tgtEl>
                                          <p:spTgt spid="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94" grpId="3"/>
      <p:bldP build="whole" bldLvl="1" animBg="1" rev="0" advAuto="0" spid="92" grpId="1"/>
      <p:bldP build="whole" bldLvl="1" animBg="1" rev="0" advAuto="0" spid="93" grpId="2"/>
    </p:bldLst>
  </p:timing>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a:ea typeface="Helvetica"/>
        <a:cs typeface="Helvetica"/>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all" i="0" spc="600" strike="noStrike" sz="2000" u="none" kumimoji="0" normalizeH="0">
            <a:ln>
              <a:noFill/>
            </a:ln>
            <a:solidFill>
              <a:srgbClr val="FFFFFF"/>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a:ea typeface="Helvetica"/>
        <a:cs typeface="Helvetica"/>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all" i="0" spc="600" strike="noStrike" sz="2000" u="none" kumimoji="0" normalizeH="0">
            <a:ln>
              <a:noFill/>
            </a:ln>
            <a:solidFill>
              <a:srgbClr val="FFFFFF"/>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